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274" r:id="rId2"/>
    <p:sldId id="276" r:id="rId3"/>
    <p:sldId id="530" r:id="rId4"/>
    <p:sldId id="547" r:id="rId5"/>
    <p:sldId id="557" r:id="rId6"/>
    <p:sldId id="548" r:id="rId7"/>
    <p:sldId id="587" r:id="rId8"/>
    <p:sldId id="558" r:id="rId9"/>
    <p:sldId id="550" r:id="rId10"/>
    <p:sldId id="551" r:id="rId11"/>
    <p:sldId id="559" r:id="rId12"/>
    <p:sldId id="566" r:id="rId13"/>
    <p:sldId id="576" r:id="rId14"/>
    <p:sldId id="577" r:id="rId15"/>
    <p:sldId id="564" r:id="rId16"/>
    <p:sldId id="563" r:id="rId17"/>
    <p:sldId id="565" r:id="rId18"/>
    <p:sldId id="588" r:id="rId19"/>
    <p:sldId id="590" r:id="rId20"/>
    <p:sldId id="591" r:id="rId21"/>
    <p:sldId id="573" r:id="rId22"/>
    <p:sldId id="572" r:id="rId23"/>
    <p:sldId id="571" r:id="rId24"/>
    <p:sldId id="574" r:id="rId25"/>
    <p:sldId id="575" r:id="rId26"/>
    <p:sldId id="552" r:id="rId27"/>
    <p:sldId id="549" r:id="rId28"/>
    <p:sldId id="555" r:id="rId29"/>
    <p:sldId id="585" r:id="rId30"/>
    <p:sldId id="556" r:id="rId31"/>
    <p:sldId id="569" r:id="rId32"/>
    <p:sldId id="570" r:id="rId33"/>
    <p:sldId id="567" r:id="rId34"/>
    <p:sldId id="568" r:id="rId35"/>
    <p:sldId id="554" r:id="rId36"/>
    <p:sldId id="553" r:id="rId37"/>
    <p:sldId id="589" r:id="rId38"/>
    <p:sldId id="561" r:id="rId39"/>
    <p:sldId id="560" r:id="rId40"/>
    <p:sldId id="562" r:id="rId41"/>
    <p:sldId id="578" r:id="rId42"/>
    <p:sldId id="579" r:id="rId43"/>
    <p:sldId id="580" r:id="rId44"/>
    <p:sldId id="581" r:id="rId45"/>
    <p:sldId id="582" r:id="rId46"/>
    <p:sldId id="592" r:id="rId47"/>
    <p:sldId id="593" r:id="rId48"/>
    <p:sldId id="583" r:id="rId49"/>
    <p:sldId id="349" r:id="rId50"/>
    <p:sldId id="528" r:id="rId51"/>
    <p:sldId id="492" r:id="rId52"/>
    <p:sldId id="493" r:id="rId53"/>
    <p:sldId id="529" r:id="rId54"/>
    <p:sldId id="40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Application Flow" id="{A2E9BFBC-B9A4-4C35-910A-7C858F027A1B}">
          <p14:sldIdLst>
            <p14:sldId id="547"/>
            <p14:sldId id="557"/>
            <p14:sldId id="548"/>
            <p14:sldId id="587"/>
            <p14:sldId id="558"/>
            <p14:sldId id="550"/>
            <p14:sldId id="551"/>
            <p14:sldId id="559"/>
            <p14:sldId id="566"/>
            <p14:sldId id="576"/>
            <p14:sldId id="577"/>
          </p14:sldIdLst>
        </p14:section>
        <p14:section name="Logging" id="{272C9003-1990-4DB4-B20E-9425BF388EA5}">
          <p14:sldIdLst>
            <p14:sldId id="564"/>
            <p14:sldId id="563"/>
            <p14:sldId id="565"/>
            <p14:sldId id="588"/>
            <p14:sldId id="590"/>
            <p14:sldId id="591"/>
          </p14:sldIdLst>
        </p14:section>
        <p14:section name="Error Handling" id="{4E4DA96B-C518-41FD-99DE-B28F0FC4C0C6}">
          <p14:sldIdLst>
            <p14:sldId id="573"/>
            <p14:sldId id="572"/>
            <p14:sldId id="571"/>
            <p14:sldId id="574"/>
            <p14:sldId id="575"/>
          </p14:sldIdLst>
        </p14:section>
        <p14:section name="Middleware" id="{F16D1DD3-7A2E-4B23-B64C-061EBF5F0298}">
          <p14:sldIdLst>
            <p14:sldId id="552"/>
            <p14:sldId id="549"/>
            <p14:sldId id="555"/>
            <p14:sldId id="585"/>
            <p14:sldId id="556"/>
            <p14:sldId id="569"/>
            <p14:sldId id="570"/>
            <p14:sldId id="567"/>
            <p14:sldId id="568"/>
          </p14:sldIdLst>
        </p14:section>
        <p14:section name="Filters" id="{653B6208-7638-4EB1-ABA8-9FC4575C195E}">
          <p14:sldIdLst>
            <p14:sldId id="554"/>
            <p14:sldId id="553"/>
            <p14:sldId id="589"/>
            <p14:sldId id="561"/>
            <p14:sldId id="560"/>
            <p14:sldId id="562"/>
            <p14:sldId id="578"/>
            <p14:sldId id="579"/>
            <p14:sldId id="580"/>
            <p14:sldId id="581"/>
            <p14:sldId id="582"/>
            <p14:sldId id="592"/>
            <p14:sldId id="593"/>
            <p14:sldId id="583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8" autoAdjust="0"/>
    <p:restoredTop sz="94403" autoAdjust="0"/>
  </p:normalViewPr>
  <p:slideViewPr>
    <p:cSldViewPr snapToGrid="0" showGuides="1">
      <p:cViewPr varScale="1">
        <p:scale>
          <a:sx n="82" d="100"/>
          <a:sy n="82" d="100"/>
        </p:scale>
        <p:origin x="216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13.11.2018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3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17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90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5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83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7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8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7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64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12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10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1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15.png"/><Relationship Id="rId10" Type="http://schemas.openxmlformats.org/officeDocument/2006/relationships/image" Target="../media/image109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07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16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20.gif"/><Relationship Id="rId5" Type="http://schemas.openxmlformats.org/officeDocument/2006/relationships/image" Target="../media/image117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1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2.svg"/><Relationship Id="rId21" Type="http://schemas.openxmlformats.org/officeDocument/2006/relationships/image" Target="../media/image68.svg"/><Relationship Id="rId7" Type="http://schemas.openxmlformats.org/officeDocument/2006/relationships/image" Target="../media/image50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1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8.svg"/><Relationship Id="rId5" Type="http://schemas.openxmlformats.org/officeDocument/2006/relationships/image" Target="../media/image54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3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Application Fundamentals, Filters, Middleware, Logging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Application Flow, Filters &amp; Middleware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9C54E-BBC3-4074-9B2F-193736294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84" y="1863225"/>
            <a:ext cx="5143500" cy="276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E7EBC-4393-4344-80BB-44153734F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ASP.NET Core configures app behavior based on </a:t>
            </a:r>
            <a:r>
              <a:rPr lang="en-US" sz="2800" b="1" dirty="0">
                <a:solidFill>
                  <a:schemeClr val="bg1"/>
                </a:solidFill>
              </a:rPr>
              <a:t>runtime environment</a:t>
            </a:r>
          </a:p>
          <a:p>
            <a:pPr lvl="1"/>
            <a:r>
              <a:rPr lang="en-US" sz="2500" dirty="0"/>
              <a:t>The Framework supports 3 environments – </a:t>
            </a:r>
            <a:r>
              <a:rPr lang="en-US" sz="2500" b="1" dirty="0">
                <a:solidFill>
                  <a:schemeClr val="bg1"/>
                </a:solidFill>
              </a:rPr>
              <a:t>Development</a:t>
            </a:r>
            <a:r>
              <a:rPr lang="en-US" sz="2500" dirty="0"/>
              <a:t>, </a:t>
            </a:r>
            <a:r>
              <a:rPr lang="en-US" sz="2500" b="1" dirty="0">
                <a:solidFill>
                  <a:schemeClr val="bg1"/>
                </a:solidFill>
              </a:rPr>
              <a:t>Staging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chemeClr val="bg1"/>
                </a:solidFill>
              </a:rPr>
              <a:t>Production</a:t>
            </a:r>
          </a:p>
          <a:p>
            <a:pPr lvl="1"/>
            <a:r>
              <a:rPr lang="en-US" sz="2500" dirty="0"/>
              <a:t>ASP.NET Core reads the </a:t>
            </a:r>
            <a:r>
              <a:rPr lang="en-US" sz="2500" b="1" dirty="0">
                <a:solidFill>
                  <a:schemeClr val="bg1"/>
                </a:solidFill>
              </a:rPr>
              <a:t>Environment variable </a:t>
            </a:r>
            <a:r>
              <a:rPr lang="en-US" sz="2500" dirty="0"/>
              <a:t>– </a:t>
            </a:r>
            <a:r>
              <a:rPr lang="en-US" sz="2500" b="1" dirty="0"/>
              <a:t>“</a:t>
            </a:r>
            <a:r>
              <a:rPr lang="en-US" sz="2500" b="1" dirty="0">
                <a:solidFill>
                  <a:schemeClr val="bg1"/>
                </a:solidFill>
              </a:rPr>
              <a:t>ASPNETCORE_ENVIRONMENT</a:t>
            </a:r>
            <a:r>
              <a:rPr lang="en-US" sz="2500" b="1" dirty="0"/>
              <a:t>”</a:t>
            </a:r>
          </a:p>
          <a:p>
            <a:pPr lvl="1"/>
            <a:r>
              <a:rPr lang="en-US" sz="2500" dirty="0"/>
              <a:t>Environment value is stored in </a:t>
            </a:r>
            <a:r>
              <a:rPr lang="en-US" sz="2500" b="1" noProof="1">
                <a:solidFill>
                  <a:schemeClr val="bg1"/>
                </a:solidFill>
              </a:rPr>
              <a:t>IHostingEnvironment.EnvironmentName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en-US" sz="2500" dirty="0"/>
              <a:t>The environment can be set to </a:t>
            </a:r>
            <a:r>
              <a:rPr lang="en-US" sz="2500" b="1" dirty="0">
                <a:solidFill>
                  <a:schemeClr val="bg1"/>
                </a:solidFill>
              </a:rPr>
              <a:t>any value</a:t>
            </a:r>
            <a:r>
              <a:rPr lang="en-US" sz="2500" dirty="0"/>
              <a:t>. The default environment is </a:t>
            </a:r>
            <a:r>
              <a:rPr lang="en-US" sz="2500" b="1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C2FE1-F660-4FA8-9D8A-5B00747D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23957-2CEE-4609-A78C-9E0D6AE5D5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89C3E0F-7775-4754-9C53-21C05595D248}"/>
              </a:ext>
            </a:extLst>
          </p:cNvPr>
          <p:cNvSpPr txBox="1">
            <a:spLocks/>
          </p:cNvSpPr>
          <p:nvPr/>
        </p:nvSpPr>
        <p:spPr>
          <a:xfrm>
            <a:off x="1945995" y="4060119"/>
            <a:ext cx="8300010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IHostingEnvironment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env)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if(env.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IsDevelopment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//TODO: Do Development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if(env.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IsStaging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//TODO: Do Staging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if(env.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IsProduction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//TODO: Do Production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if(env.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IsEnvironment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some_environment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//TODO: Do Something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024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9A97E3-49C8-4D0F-82CD-5AC80DE02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 configuration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based on </a:t>
            </a:r>
            <a:r>
              <a:rPr lang="en-US" sz="3200" b="1" dirty="0">
                <a:solidFill>
                  <a:schemeClr val="bg1"/>
                </a:solidFill>
              </a:rPr>
              <a:t>key-value</a:t>
            </a:r>
            <a:r>
              <a:rPr lang="en-US" sz="3200" dirty="0"/>
              <a:t> pairs </a:t>
            </a:r>
          </a:p>
          <a:p>
            <a:pPr lvl="1"/>
            <a:r>
              <a:rPr lang="en-US" sz="3000" dirty="0"/>
              <a:t>App configurations are specified in </a:t>
            </a:r>
            <a:r>
              <a:rPr lang="en-US" sz="3000" b="1" dirty="0">
                <a:solidFill>
                  <a:schemeClr val="bg1"/>
                </a:solidFill>
              </a:rPr>
              <a:t>configuration providers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Configuration providers </a:t>
            </a:r>
            <a:r>
              <a:rPr lang="en-US" sz="3200" dirty="0"/>
              <a:t>read data from </a:t>
            </a:r>
            <a:r>
              <a:rPr lang="en-US" sz="3200" b="1" dirty="0">
                <a:solidFill>
                  <a:schemeClr val="bg1"/>
                </a:solidFill>
              </a:rPr>
              <a:t>configuration sources</a:t>
            </a:r>
          </a:p>
          <a:p>
            <a:pPr lvl="1"/>
            <a:r>
              <a:rPr lang="en-US" sz="3000" dirty="0"/>
              <a:t>Azure Key Vault, Command-line arguments</a:t>
            </a:r>
          </a:p>
          <a:p>
            <a:pPr lvl="1"/>
            <a:r>
              <a:rPr lang="en-US" sz="3000" dirty="0"/>
              <a:t>Custom providers (installed or created)</a:t>
            </a:r>
          </a:p>
          <a:p>
            <a:pPr lvl="1"/>
            <a:r>
              <a:rPr lang="en-US" sz="3000" dirty="0"/>
              <a:t>Directory files, Environment variables, etc.</a:t>
            </a:r>
          </a:p>
          <a:p>
            <a:r>
              <a:rPr lang="en-US" sz="3200" dirty="0"/>
              <a:t>One of the default sources is </a:t>
            </a:r>
            <a:r>
              <a:rPr lang="en-US" sz="3200" b="1" noProof="1">
                <a:solidFill>
                  <a:schemeClr val="bg1"/>
                </a:solidFill>
              </a:rPr>
              <a:t>appsettings.json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E6455-3CB7-41B6-A22A-502E5D0E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802F6-EDF4-417E-A565-C54D2EF137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6C6DA1-DEDD-4EC9-AA42-89639FA3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602" y="3262152"/>
            <a:ext cx="1916338" cy="1916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B1BC1-8E22-49CE-B1F0-19B566C5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48" y="4645018"/>
            <a:ext cx="1752175" cy="17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D890A-6EB2-4E78-85F5-0BA111219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18096" cy="2050928"/>
          </a:xfrm>
        </p:spPr>
        <p:txBody>
          <a:bodyPr/>
          <a:lstStyle/>
          <a:p>
            <a:r>
              <a:rPr lang="en-US" sz="3200" dirty="0"/>
              <a:t>App configuration is read at </a:t>
            </a:r>
            <a:r>
              <a:rPr lang="en-US" sz="3200" b="1" dirty="0">
                <a:solidFill>
                  <a:schemeClr val="bg1"/>
                </a:solidFill>
              </a:rPr>
              <a:t>app startup </a:t>
            </a:r>
            <a:r>
              <a:rPr lang="en-US" sz="3200" dirty="0"/>
              <a:t>from the providers</a:t>
            </a:r>
          </a:p>
          <a:p>
            <a:pPr lvl="1"/>
            <a:r>
              <a:rPr lang="en-US" sz="3000" noProof="1"/>
              <a:t>Configuration properties are mapped in </a:t>
            </a:r>
            <a:r>
              <a:rPr lang="en-US" sz="3000" b="1" noProof="1">
                <a:solidFill>
                  <a:schemeClr val="bg1"/>
                </a:solidFill>
              </a:rPr>
              <a:t>IConfiguration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IConfiguration</a:t>
            </a:r>
            <a:r>
              <a:rPr lang="en-US" sz="3000" noProof="1"/>
              <a:t> is available in the app’s </a:t>
            </a:r>
            <a:r>
              <a:rPr lang="en-US" sz="3000" b="1" noProof="1">
                <a:solidFill>
                  <a:schemeClr val="bg1"/>
                </a:solidFill>
              </a:rPr>
              <a:t>DI 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A6911-EE20-4972-8A78-DFA6A08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629A8-49B1-441A-897E-C849175DA4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74689" y="6443851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2E660-7F3A-4622-B984-5FCB09669D12}"/>
              </a:ext>
            </a:extLst>
          </p:cNvPr>
          <p:cNvGrpSpPr/>
          <p:nvPr/>
        </p:nvGrpSpPr>
        <p:grpSpPr>
          <a:xfrm>
            <a:off x="1137990" y="3024865"/>
            <a:ext cx="3179861" cy="2434101"/>
            <a:chOff x="196766" y="3009828"/>
            <a:chExt cx="4297622" cy="2434101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560F373B-6DCC-419E-9765-374020CDAFA6}"/>
                </a:ext>
              </a:extLst>
            </p:cNvPr>
            <p:cNvSpPr txBox="1">
              <a:spLocks/>
            </p:cNvSpPr>
            <p:nvPr/>
          </p:nvSpPr>
          <p:spPr>
            <a:xfrm>
              <a:off x="196766" y="3009828"/>
              <a:ext cx="4297622" cy="24341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endParaRPr lang="en-US" sz="1600" dirty="0">
                <a:ln w="0">
                  <a:noFill/>
                </a:ln>
                <a:solidFill>
                  <a:schemeClr val="tx1"/>
                </a:solidFill>
                <a:effectLst/>
              </a:endParaRP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Greeting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 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Hello!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", 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"Config":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"Secret": </a:t>
              </a:r>
              <a:b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"Can’t touch this"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},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...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D9B744-0219-4CB3-A8E4-FB03CDC734F3}"/>
                </a:ext>
              </a:extLst>
            </p:cNvPr>
            <p:cNvSpPr txBox="1"/>
            <p:nvPr/>
          </p:nvSpPr>
          <p:spPr>
            <a:xfrm>
              <a:off x="1997520" y="3009828"/>
              <a:ext cx="2490504" cy="50754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/>
                <a:t>appsettings.json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7BCCE0-0DA1-4E49-99AA-FE109FAFD3B7}"/>
              </a:ext>
            </a:extLst>
          </p:cNvPr>
          <p:cNvGrpSpPr/>
          <p:nvPr/>
        </p:nvGrpSpPr>
        <p:grpSpPr>
          <a:xfrm>
            <a:off x="4495598" y="3024865"/>
            <a:ext cx="7079091" cy="3418986"/>
            <a:chOff x="3549872" y="3009828"/>
            <a:chExt cx="7065703" cy="3418986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FA21C340-EB8F-4CF7-98A8-F45892AADF4E}"/>
                </a:ext>
              </a:extLst>
            </p:cNvPr>
            <p:cNvSpPr txBox="1">
              <a:spLocks/>
            </p:cNvSpPr>
            <p:nvPr/>
          </p:nvSpPr>
          <p:spPr>
            <a:xfrm>
              <a:off x="3549872" y="3009828"/>
              <a:ext cx="7065703" cy="341898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public class HomeController : Controller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private readonly 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IConfiguration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config;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public HomeController(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IConfiguration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config)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this.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= 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;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public IActionResult Config()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return Content(this.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["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Greeting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"]); </a:t>
              </a:r>
              <a:b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ln w="0">
                    <a:noFill/>
                  </a:ln>
                  <a:solidFill>
                    <a:schemeClr val="accent2"/>
                  </a:solidFill>
                  <a:effectLst/>
                </a:rPr>
                <a:t>// Hello!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B3A86-1089-498F-BDE8-F2FECB50D8CE}"/>
                </a:ext>
              </a:extLst>
            </p:cNvPr>
            <p:cNvSpPr txBox="1"/>
            <p:nvPr/>
          </p:nvSpPr>
          <p:spPr>
            <a:xfrm>
              <a:off x="8582717" y="3009828"/>
              <a:ext cx="2032127" cy="50754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/>
                <a:t>HomeController.cs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292576-8FB4-4FEC-9425-06630AC54FFF}"/>
              </a:ext>
            </a:extLst>
          </p:cNvPr>
          <p:cNvGrpSpPr/>
          <p:nvPr/>
        </p:nvGrpSpPr>
        <p:grpSpPr>
          <a:xfrm>
            <a:off x="1137990" y="3024865"/>
            <a:ext cx="3179861" cy="2434101"/>
            <a:chOff x="196766" y="3009828"/>
            <a:chExt cx="4297622" cy="2434101"/>
          </a:xfrm>
        </p:grpSpPr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86CA84FC-FD9B-403D-AB7E-B4E3068AB18B}"/>
                </a:ext>
              </a:extLst>
            </p:cNvPr>
            <p:cNvSpPr txBox="1">
              <a:spLocks/>
            </p:cNvSpPr>
            <p:nvPr/>
          </p:nvSpPr>
          <p:spPr>
            <a:xfrm>
              <a:off x="196766" y="3009828"/>
              <a:ext cx="4297622" cy="243410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endParaRPr lang="en-US" sz="1600" dirty="0">
                <a:ln w="0">
                  <a:noFill/>
                </a:ln>
                <a:solidFill>
                  <a:schemeClr val="tx1"/>
                </a:solidFill>
                <a:effectLst/>
              </a:endParaRP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"Greeting":  "Hello!", 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Secret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</a:t>
              </a:r>
              <a:b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Can’t touch this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},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...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9659C4-4AC3-4848-A0F1-60267B19E349}"/>
                </a:ext>
              </a:extLst>
            </p:cNvPr>
            <p:cNvSpPr txBox="1"/>
            <p:nvPr/>
          </p:nvSpPr>
          <p:spPr>
            <a:xfrm>
              <a:off x="1997520" y="3009828"/>
              <a:ext cx="2490504" cy="50754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/>
                <a:t>appsettings.json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F4CB6-4A9B-43AC-9143-6955BD059968}"/>
              </a:ext>
            </a:extLst>
          </p:cNvPr>
          <p:cNvGrpSpPr/>
          <p:nvPr/>
        </p:nvGrpSpPr>
        <p:grpSpPr>
          <a:xfrm>
            <a:off x="4495598" y="3024865"/>
            <a:ext cx="7079091" cy="3418986"/>
            <a:chOff x="3549872" y="3009828"/>
            <a:chExt cx="7065703" cy="3418986"/>
          </a:xfrm>
        </p:grpSpPr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0AA9FD12-272E-4671-9F06-A1BBDFDDF2DC}"/>
                </a:ext>
              </a:extLst>
            </p:cNvPr>
            <p:cNvSpPr txBox="1">
              <a:spLocks/>
            </p:cNvSpPr>
            <p:nvPr/>
          </p:nvSpPr>
          <p:spPr>
            <a:xfrm>
              <a:off x="3549872" y="3009828"/>
              <a:ext cx="7065703" cy="341898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public class HomeController : Controller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private readonly 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IConfiguration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config;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public HomeController(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IConfiguration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config)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this.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= 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;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public IActionResult Config()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{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return Content(this.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["</a:t>
              </a:r>
              <a:r>
                <a:rPr lang="en-US" sz="16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Config:Secret</a:t>
              </a: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"]); </a:t>
              </a:r>
              <a:b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ln w="0">
                    <a:noFill/>
                  </a:ln>
                  <a:solidFill>
                    <a:schemeClr val="accent2"/>
                  </a:solidFill>
                  <a:effectLst/>
                </a:rPr>
                <a:t>// Can’t touch this!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</a:t>
              </a:r>
            </a:p>
            <a:p>
              <a:r>
                <a:rPr lang="en-US" sz="16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019D81-6169-4E9B-A38B-A68E5AB47160}"/>
                </a:ext>
              </a:extLst>
            </p:cNvPr>
            <p:cNvSpPr txBox="1"/>
            <p:nvPr/>
          </p:nvSpPr>
          <p:spPr>
            <a:xfrm>
              <a:off x="8582717" y="3009828"/>
              <a:ext cx="2032127" cy="50754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/>
                <a:t>HomeController.cs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78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D1906-A013-4A24-8A48-8F41B2674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968" y="1196130"/>
            <a:ext cx="11930063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Configuration options</a:t>
            </a:r>
            <a:r>
              <a:rPr lang="en-US" sz="3200" dirty="0"/>
              <a:t>, by convention, are set in </a:t>
            </a:r>
            <a:r>
              <a:rPr lang="en-US" sz="3200" b="1" noProof="1">
                <a:solidFill>
                  <a:schemeClr val="bg1"/>
                </a:solidFill>
              </a:rPr>
              <a:t>ConfigureServices()</a:t>
            </a:r>
          </a:p>
          <a:p>
            <a:pPr lvl="1"/>
            <a:r>
              <a:rPr lang="en-US" sz="3000" noProof="1"/>
              <a:t>Called before the </a:t>
            </a:r>
            <a:r>
              <a:rPr lang="en-US" sz="3000" b="1" noProof="1">
                <a:solidFill>
                  <a:schemeClr val="bg1"/>
                </a:solidFill>
              </a:rPr>
              <a:t>Configure()</a:t>
            </a:r>
            <a:r>
              <a:rPr lang="en-US" sz="3000" noProof="1"/>
              <a:t> method, by the </a:t>
            </a:r>
            <a:r>
              <a:rPr lang="en-US" sz="3000" b="1" noProof="1">
                <a:solidFill>
                  <a:schemeClr val="bg1"/>
                </a:solidFill>
              </a:rPr>
              <a:t>WebHost</a:t>
            </a:r>
          </a:p>
          <a:p>
            <a:pPr lvl="1"/>
            <a:r>
              <a:rPr lang="en-US" sz="3000" noProof="1"/>
              <a:t>Typical pattern is </a:t>
            </a:r>
            <a:r>
              <a:rPr lang="en-US" sz="3000" b="1" noProof="1">
                <a:solidFill>
                  <a:schemeClr val="bg1"/>
                </a:solidFill>
              </a:rPr>
              <a:t>Add{Service} </a:t>
            </a:r>
            <a:r>
              <a:rPr lang="en-US" sz="3000" noProof="1"/>
              <a:t>and then </a:t>
            </a:r>
            <a:r>
              <a:rPr lang="en-US" sz="3000" b="1" noProof="1">
                <a:solidFill>
                  <a:schemeClr val="bg1"/>
                </a:solidFill>
              </a:rPr>
              <a:t>services.Configure(Service)</a:t>
            </a:r>
          </a:p>
          <a:p>
            <a:r>
              <a:rPr lang="en-US" sz="3200" noProof="1"/>
              <a:t>Adding services to the service container:</a:t>
            </a:r>
          </a:p>
          <a:p>
            <a:pPr lvl="1"/>
            <a:r>
              <a:rPr lang="en-US" sz="3000" noProof="1"/>
              <a:t>Makes them available within the app</a:t>
            </a:r>
          </a:p>
          <a:p>
            <a:pPr lvl="2"/>
            <a:r>
              <a:rPr lang="en-US" sz="2800" noProof="1"/>
              <a:t>Resolved via </a:t>
            </a:r>
            <a:r>
              <a:rPr lang="en-US" sz="2800" b="1" noProof="1">
                <a:solidFill>
                  <a:schemeClr val="bg1"/>
                </a:solidFill>
              </a:rPr>
              <a:t>Dependency Injection</a:t>
            </a:r>
          </a:p>
          <a:p>
            <a:pPr lvl="1"/>
            <a:r>
              <a:rPr lang="en-US" sz="3000" noProof="1"/>
              <a:t>Makes them available within the </a:t>
            </a:r>
            <a:r>
              <a:rPr lang="en-US" sz="3000" b="1" noProof="1">
                <a:solidFill>
                  <a:schemeClr val="bg1"/>
                </a:solidFill>
              </a:rPr>
              <a:t>Configure()</a:t>
            </a:r>
            <a:r>
              <a:rPr lang="en-US" sz="3000" noProof="1"/>
              <a:t> method</a:t>
            </a:r>
          </a:p>
          <a:p>
            <a:pPr lvl="2"/>
            <a:r>
              <a:rPr lang="en-US" sz="2800" noProof="1"/>
              <a:t>Resolved via </a:t>
            </a:r>
            <a:r>
              <a:rPr lang="en-US" sz="2800" b="1" noProof="1">
                <a:solidFill>
                  <a:schemeClr val="bg1"/>
                </a:solidFill>
              </a:rPr>
              <a:t>IApplicationBuilder.ApplicationServices</a:t>
            </a:r>
          </a:p>
          <a:p>
            <a:pPr lvl="1"/>
            <a:endParaRPr lang="en-US" sz="30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4A8A8-8E5E-46FD-AF8E-FAB64BFA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6735-8EF5-4B54-AC43-946F5D3C9F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DFD1FC0A-8568-48F7-AD93-CECFEF206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5051" y="4539317"/>
            <a:ext cx="2012301" cy="2012301"/>
          </a:xfrm>
          <a:prstGeom prst="rect">
            <a:avLst/>
          </a:prstGeom>
        </p:spPr>
      </p:pic>
      <p:pic>
        <p:nvPicPr>
          <p:cNvPr id="8" name="Graphic 7" descr="USB">
            <a:extLst>
              <a:ext uri="{FF2B5EF4-FFF2-40B4-BE49-F238E27FC236}">
                <a16:creationId xmlns:a16="http://schemas.microsoft.com/office/drawing/2014/main" id="{35128E7D-B4A0-4CFA-8789-A1390A383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851" y="3226112"/>
            <a:ext cx="1649134" cy="16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D1906-A013-4A24-8A48-8F41B2674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968" y="1196130"/>
            <a:ext cx="11930063" cy="5201066"/>
          </a:xfrm>
        </p:spPr>
        <p:txBody>
          <a:bodyPr>
            <a:normAutofit/>
          </a:bodyPr>
          <a:lstStyle/>
          <a:p>
            <a:r>
              <a:rPr lang="en-US" sz="3200" noProof="1"/>
              <a:t>Services can be configured for </a:t>
            </a:r>
            <a:r>
              <a:rPr lang="en-US" sz="3200" b="1" noProof="1">
                <a:solidFill>
                  <a:schemeClr val="bg1"/>
                </a:solidFill>
              </a:rPr>
              <a:t>Dependency Injection </a:t>
            </a:r>
            <a:r>
              <a:rPr lang="en-US" sz="3200" noProof="1"/>
              <a:t>differently</a:t>
            </a:r>
          </a:p>
          <a:p>
            <a:endParaRPr lang="en-US" sz="3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64A8A8-8E5E-46FD-AF8E-FAB64BFA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6735-8EF5-4B54-AC43-946F5D3C9F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08644B8-4911-4C56-819C-4FA7E1F34FE9}"/>
              </a:ext>
            </a:extLst>
          </p:cNvPr>
          <p:cNvSpPr txBox="1">
            <a:spLocks/>
          </p:cNvSpPr>
          <p:nvPr/>
        </p:nvSpPr>
        <p:spPr>
          <a:xfrm>
            <a:off x="672125" y="2147343"/>
            <a:ext cx="830001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Transient objects are always different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A new instance is provided to every controller and service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services.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AddTransient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&lt;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DataService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&gt;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Scoped objects are the same within a request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They are different across different requests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services.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AddScoped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typeof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(DataService));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Singleton objects are the same for every object and request.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services.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AddSingleton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&lt;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DataService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&gt;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F9579-3512-4BBC-B6AB-7F26F090C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98" y="2736306"/>
            <a:ext cx="2925564" cy="29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4F1BF-3D06-453D-922E-E3C5867E1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94074"/>
            <a:ext cx="10961783" cy="768084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6FACC7-268F-4C73-AC36-98F0B7FBA4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79687"/>
            <a:ext cx="10961783" cy="499819"/>
          </a:xfrm>
        </p:spPr>
        <p:txBody>
          <a:bodyPr/>
          <a:lstStyle/>
          <a:p>
            <a:r>
              <a:rPr lang="en-US" noProof="1"/>
              <a:t>ILoggerFactory &amp; ILogger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73B2-44A2-4C94-9DE5-5937F1D2F0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Graphic 11" descr="List">
            <a:extLst>
              <a:ext uri="{FF2B5EF4-FFF2-40B4-BE49-F238E27FC236}">
                <a16:creationId xmlns:a16="http://schemas.microsoft.com/office/drawing/2014/main" id="{2FEE8F61-50B4-45C3-8508-8314035B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5255" y="1539551"/>
            <a:ext cx="2161489" cy="21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4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1B343-F1E9-406F-8D3F-43295298B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5396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supports a logging API </a:t>
            </a:r>
          </a:p>
          <a:p>
            <a:pPr lvl="1"/>
            <a:r>
              <a:rPr lang="en-US" sz="2800" dirty="0"/>
              <a:t>The API Works with a variety of </a:t>
            </a:r>
            <a:r>
              <a:rPr lang="en-US" sz="2800" b="1" dirty="0">
                <a:solidFill>
                  <a:schemeClr val="bg1"/>
                </a:solidFill>
              </a:rPr>
              <a:t>logging providers</a:t>
            </a:r>
          </a:p>
          <a:p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ASP.NET Core logging infrastructure</a:t>
            </a:r>
            <a:r>
              <a:rPr lang="en-US" sz="3000" dirty="0"/>
              <a:t> consists of 3 main components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ILogger</a:t>
            </a:r>
            <a:r>
              <a:rPr lang="en-US" sz="2800" noProof="1"/>
              <a:t> – Used by the app to create log messages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ILoggerFactory</a:t>
            </a:r>
            <a:r>
              <a:rPr lang="en-US" sz="2800" noProof="1"/>
              <a:t> – Creates instances of </a:t>
            </a:r>
            <a:r>
              <a:rPr lang="en-US" sz="2800" b="1" noProof="1">
                <a:solidFill>
                  <a:schemeClr val="bg1"/>
                </a:solidFill>
              </a:rPr>
              <a:t>ILogger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ILoggerProvider</a:t>
            </a:r>
            <a:r>
              <a:rPr lang="en-US" sz="2800" noProof="1"/>
              <a:t> – Controls where log messages are output</a:t>
            </a:r>
          </a:p>
          <a:p>
            <a:r>
              <a:rPr lang="en-US" sz="3000" noProof="1"/>
              <a:t>An application may have multiple logging providers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18C1D-4760-46D1-B080-6DA76F8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605E-61E8-4452-B1D3-8FCE31AB51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Graphic 5" descr="Web cam">
            <a:extLst>
              <a:ext uri="{FF2B5EF4-FFF2-40B4-BE49-F238E27FC236}">
                <a16:creationId xmlns:a16="http://schemas.microsoft.com/office/drawing/2014/main" id="{C14605A9-7C96-4D15-B8D0-5BA000EA9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5644" y="4685057"/>
            <a:ext cx="1940768" cy="1940768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CE6D8A12-5CB9-4896-A1E7-AF0708064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0855" y="2970678"/>
            <a:ext cx="1714379" cy="17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4E9070-7DE8-48DF-96C1-F901FFAD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074F6-4D11-4E1D-9F3B-0A8AFAE3E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8FC721-BD3F-45EB-B0BF-B4F22FC9AADB}"/>
              </a:ext>
            </a:extLst>
          </p:cNvPr>
          <p:cNvSpPr/>
          <p:nvPr/>
        </p:nvSpPr>
        <p:spPr bwMode="auto">
          <a:xfrm>
            <a:off x="5141165" y="1522721"/>
            <a:ext cx="3732245" cy="56916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ConsoleLoggerProvider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ED2565-B684-415E-85D0-D5520ED8F945}"/>
              </a:ext>
            </a:extLst>
          </p:cNvPr>
          <p:cNvSpPr/>
          <p:nvPr/>
        </p:nvSpPr>
        <p:spPr bwMode="auto">
          <a:xfrm>
            <a:off x="5141165" y="2290059"/>
            <a:ext cx="3732245" cy="569167"/>
          </a:xfrm>
          <a:prstGeom prst="roundRect">
            <a:avLst/>
          </a:prstGeom>
          <a:solidFill>
            <a:srgbClr val="FF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FileLoggerProvider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30E0E9-02DB-46E4-9EB6-DFBA7B7FB073}"/>
              </a:ext>
            </a:extLst>
          </p:cNvPr>
          <p:cNvSpPr/>
          <p:nvPr/>
        </p:nvSpPr>
        <p:spPr bwMode="auto">
          <a:xfrm>
            <a:off x="1011151" y="4781692"/>
            <a:ext cx="3732245" cy="569167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ILoggerFactory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BFC191-B54D-41B8-ABB7-1351FA1ED520}"/>
              </a:ext>
            </a:extLst>
          </p:cNvPr>
          <p:cNvSpPr/>
          <p:nvPr/>
        </p:nvSpPr>
        <p:spPr bwMode="auto">
          <a:xfrm>
            <a:off x="1011152" y="6035104"/>
            <a:ext cx="3732245" cy="569167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ILogger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877756-72E7-4DFB-9803-79F8CAD922C1}"/>
              </a:ext>
            </a:extLst>
          </p:cNvPr>
          <p:cNvSpPr/>
          <p:nvPr/>
        </p:nvSpPr>
        <p:spPr bwMode="auto">
          <a:xfrm>
            <a:off x="5596816" y="4424512"/>
            <a:ext cx="2677887" cy="2179759"/>
          </a:xfrm>
          <a:prstGeom prst="roundRect">
            <a:avLst/>
          </a:prstGeom>
          <a:solidFill>
            <a:schemeClr val="accent1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8E1360-087D-4CF0-AF33-B0C23FFC2257}"/>
              </a:ext>
            </a:extLst>
          </p:cNvPr>
          <p:cNvSpPr/>
          <p:nvPr/>
        </p:nvSpPr>
        <p:spPr bwMode="auto">
          <a:xfrm>
            <a:off x="5719668" y="4715566"/>
            <a:ext cx="2432182" cy="56916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ConsoleLogger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7175A8-7D41-434E-A72C-9953CAFE7C62}"/>
              </a:ext>
            </a:extLst>
          </p:cNvPr>
          <p:cNvSpPr/>
          <p:nvPr/>
        </p:nvSpPr>
        <p:spPr bwMode="auto">
          <a:xfrm>
            <a:off x="5719667" y="5828029"/>
            <a:ext cx="2432183" cy="569167"/>
          </a:xfrm>
          <a:prstGeom prst="roundRect">
            <a:avLst/>
          </a:prstGeom>
          <a:solidFill>
            <a:srgbClr val="FF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FileLogger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E6E2-725B-4F9A-8709-A39FBB4BE658}"/>
              </a:ext>
            </a:extLst>
          </p:cNvPr>
          <p:cNvSpPr txBox="1"/>
          <p:nvPr/>
        </p:nvSpPr>
        <p:spPr>
          <a:xfrm>
            <a:off x="9147461" y="1343609"/>
            <a:ext cx="2847772" cy="16891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</a:rPr>
              <a:t>ILoggerProviders</a:t>
            </a:r>
            <a:r>
              <a:rPr lang="en-US" sz="2200" noProof="1"/>
              <a:t> are used to create loggers that output to a specific destination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6B88D-E65D-4582-9FD4-77723DDC47FA}"/>
              </a:ext>
            </a:extLst>
          </p:cNvPr>
          <p:cNvSpPr txBox="1"/>
          <p:nvPr/>
        </p:nvSpPr>
        <p:spPr>
          <a:xfrm>
            <a:off x="196767" y="1343608"/>
            <a:ext cx="2462457" cy="13167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</a:rPr>
              <a:t>ILoggerProviders </a:t>
            </a:r>
            <a:r>
              <a:rPr lang="en-US" sz="2200" noProof="1"/>
              <a:t>are registered with the ILoggerFactory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CB3B94-E256-40C1-A6A7-645EA5EFE70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867606" y="1802641"/>
            <a:ext cx="2273559" cy="4664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9AA20-3A49-4CDD-B9FE-5520AD49255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877274" y="1802641"/>
            <a:ext cx="0" cy="29790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077E80-76BD-47C0-983B-2A0D29912C4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77275" y="2554141"/>
            <a:ext cx="2263890" cy="20502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1300B2-3B9B-4437-8E2A-796D468858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877274" y="5350859"/>
            <a:ext cx="1" cy="6842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590F1C-E1B0-4FA1-876C-B241C8618384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743397" y="5514392"/>
            <a:ext cx="853419" cy="805296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8541045-1D38-448A-8B22-211E19999B25}"/>
              </a:ext>
            </a:extLst>
          </p:cNvPr>
          <p:cNvSpPr txBox="1"/>
          <p:nvPr/>
        </p:nvSpPr>
        <p:spPr>
          <a:xfrm>
            <a:off x="4977589" y="2994338"/>
            <a:ext cx="4059396" cy="13167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/>
              <a:t>Injecting an </a:t>
            </a:r>
            <a:r>
              <a:rPr lang="en-US" sz="2200" b="1" noProof="1">
                <a:solidFill>
                  <a:schemeClr val="bg1"/>
                </a:solidFill>
              </a:rPr>
              <a:t>ILogger</a:t>
            </a:r>
            <a:r>
              <a:rPr lang="en-US" sz="2200" noProof="1"/>
              <a:t> into a class creates a logger that wraps each of the provided logger types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536F1-0248-4708-8D4E-14933B2A33B5}"/>
              </a:ext>
            </a:extLst>
          </p:cNvPr>
          <p:cNvSpPr txBox="1"/>
          <p:nvPr/>
        </p:nvSpPr>
        <p:spPr>
          <a:xfrm>
            <a:off x="3085654" y="1175789"/>
            <a:ext cx="1821185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/>
              <a:t>AddConsole()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E2F2D-3DFB-43D2-95FF-D3AFF2A3A112}"/>
              </a:ext>
            </a:extLst>
          </p:cNvPr>
          <p:cNvSpPr txBox="1"/>
          <p:nvPr/>
        </p:nvSpPr>
        <p:spPr>
          <a:xfrm>
            <a:off x="3085654" y="1916847"/>
            <a:ext cx="1821185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/>
              <a:t>AddFile()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9D1C4-F122-4382-AEFE-C6629EEC1B18}"/>
              </a:ext>
            </a:extLst>
          </p:cNvPr>
          <p:cNvSpPr txBox="1"/>
          <p:nvPr/>
        </p:nvSpPr>
        <p:spPr>
          <a:xfrm>
            <a:off x="669306" y="5423113"/>
            <a:ext cx="1989918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noProof="1"/>
              <a:t>CreateLogger()</a:t>
            </a:r>
          </a:p>
        </p:txBody>
      </p:sp>
    </p:spTree>
    <p:extLst>
      <p:ext uri="{BB962C8B-B14F-4D97-AF65-F5344CB8AC3E}">
        <p14:creationId xmlns:p14="http://schemas.microsoft.com/office/powerpoint/2010/main" val="199534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9" grpId="0" animBg="1"/>
      <p:bldP spid="10" grpId="0" animBg="1"/>
      <p:bldP spid="12" grpId="0" animBg="1"/>
      <p:bldP spid="14" grpId="0" animBg="1"/>
      <p:bldP spid="35" grpId="0" animBg="1"/>
      <p:bldP spid="41" grpId="0" animBg="1"/>
      <p:bldP spid="42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E8378B-770A-454B-93D1-8B26D68BE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Adding logging is done by adding </a:t>
            </a:r>
            <a:r>
              <a:rPr lang="en-US" sz="3200" b="1" noProof="1">
                <a:solidFill>
                  <a:schemeClr val="bg1"/>
                </a:solidFill>
              </a:rPr>
              <a:t>loggers</a:t>
            </a:r>
            <a:r>
              <a:rPr lang="en-US" sz="3200" dirty="0"/>
              <a:t> to the </a:t>
            </a:r>
            <a:r>
              <a:rPr lang="en-US" sz="3200" b="1" noProof="1">
                <a:solidFill>
                  <a:schemeClr val="bg1"/>
                </a:solidFill>
              </a:rPr>
              <a:t>LoggerFactory</a:t>
            </a:r>
          </a:p>
          <a:p>
            <a:r>
              <a:rPr lang="en-US" sz="3200" noProof="1"/>
              <a:t>The simplest way is to add a </a:t>
            </a:r>
            <a:r>
              <a:rPr lang="en-US" sz="3200" b="1" noProof="1">
                <a:solidFill>
                  <a:schemeClr val="bg1"/>
                </a:solidFill>
              </a:rPr>
              <a:t>Console Logger</a:t>
            </a:r>
            <a:endParaRPr lang="en-US" sz="3200" noProof="1"/>
          </a:p>
          <a:p>
            <a:pPr lvl="1"/>
            <a:r>
              <a:rPr lang="en-US" sz="3000" noProof="1"/>
              <a:t>This is done in the </a:t>
            </a:r>
            <a:r>
              <a:rPr lang="en-US" sz="3000" b="1" noProof="1">
                <a:solidFill>
                  <a:schemeClr val="bg1"/>
                </a:solidFill>
              </a:rPr>
              <a:t>Program.cs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7A446-1B7C-4EB5-85BE-D5DB844C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88D7-FEBF-4249-BA7C-DDCA6E1D7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03D81-6AFA-48E6-9100-CBB74B997B3C}"/>
              </a:ext>
            </a:extLst>
          </p:cNvPr>
          <p:cNvSpPr txBox="1">
            <a:spLocks/>
          </p:cNvSpPr>
          <p:nvPr/>
        </p:nvSpPr>
        <p:spPr>
          <a:xfrm>
            <a:off x="1402720" y="3109863"/>
            <a:ext cx="938656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endParaRPr lang="en-US" sz="20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static IWebHostBuilder CreateWebHostBuilder(string[] args) 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=&gt; WebHost.CreateDefaultBuilder(args)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.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ConfigureLogging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logging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{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logging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AddConsole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})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.UseStartup&lt;Startup&gt;();</a:t>
            </a:r>
          </a:p>
        </p:txBody>
      </p:sp>
    </p:spTree>
    <p:extLst>
      <p:ext uri="{BB962C8B-B14F-4D97-AF65-F5344CB8AC3E}">
        <p14:creationId xmlns:p14="http://schemas.microsoft.com/office/powerpoint/2010/main" val="35524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C7ED10-16E2-42D3-A897-A4566AFEE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noProof="1"/>
              <a:t>Logging </a:t>
            </a:r>
            <a:r>
              <a:rPr lang="en-US" sz="3200" b="1" noProof="1">
                <a:solidFill>
                  <a:schemeClr val="bg1"/>
                </a:solidFill>
              </a:rPr>
              <a:t>configuration</a:t>
            </a:r>
            <a:r>
              <a:rPr lang="en-US" sz="3200" noProof="1"/>
              <a:t> is commonly provided by the </a:t>
            </a:r>
            <a:r>
              <a:rPr lang="en-US" sz="3200" b="1" noProof="1">
                <a:solidFill>
                  <a:schemeClr val="bg1"/>
                </a:solidFill>
              </a:rPr>
              <a:t>app settings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Logging</a:t>
            </a:r>
            <a:r>
              <a:rPr lang="en-US" sz="3000" noProof="1"/>
              <a:t> property can have </a:t>
            </a:r>
            <a:r>
              <a:rPr lang="en-US" sz="3000" b="1" noProof="1">
                <a:solidFill>
                  <a:schemeClr val="bg1"/>
                </a:solidFill>
              </a:rPr>
              <a:t>LogLevel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LogLevel </a:t>
            </a:r>
            <a:r>
              <a:rPr lang="en-US" sz="3000" noProof="1"/>
              <a:t>specified the minimum</a:t>
            </a:r>
            <a:br>
              <a:rPr lang="en-US" sz="3000" noProof="1"/>
            </a:br>
            <a:r>
              <a:rPr lang="en-US" sz="3000" noProof="1"/>
              <a:t>level to log</a:t>
            </a:r>
          </a:p>
          <a:p>
            <a:pPr lvl="1"/>
            <a:r>
              <a:rPr lang="en-US" sz="3000" noProof="1"/>
              <a:t>Other properties under </a:t>
            </a:r>
            <a:r>
              <a:rPr lang="en-US" sz="3000" b="1" noProof="1">
                <a:solidFill>
                  <a:schemeClr val="bg1"/>
                </a:solidFill>
              </a:rPr>
              <a:t>Logging</a:t>
            </a:r>
            <a:br>
              <a:rPr lang="en-US" sz="3000" noProof="1"/>
            </a:br>
            <a:r>
              <a:rPr lang="en-US" sz="3000" noProof="1"/>
              <a:t>can specify </a:t>
            </a:r>
            <a:r>
              <a:rPr lang="en-US" sz="3000" b="1" noProof="1">
                <a:solidFill>
                  <a:schemeClr val="bg1"/>
                </a:solidFill>
              </a:rPr>
              <a:t>logging providers</a:t>
            </a:r>
          </a:p>
          <a:p>
            <a:r>
              <a:rPr lang="en-US" sz="3200" noProof="1"/>
              <a:t>Sample Logs</a:t>
            </a: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10583F-AD15-4286-BCE1-FA1D28A3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D6CD-48AC-402B-B8C1-723D18BB67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BA803D-B388-4E98-929B-59EFFDF38466}"/>
              </a:ext>
            </a:extLst>
          </p:cNvPr>
          <p:cNvGrpSpPr/>
          <p:nvPr/>
        </p:nvGrpSpPr>
        <p:grpSpPr>
          <a:xfrm>
            <a:off x="7240554" y="1896381"/>
            <a:ext cx="4325858" cy="2680327"/>
            <a:chOff x="1235187" y="1915042"/>
            <a:chExt cx="4325858" cy="2680327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58A420B1-2D75-44E8-B558-11F871F9E1E3}"/>
                </a:ext>
              </a:extLst>
            </p:cNvPr>
            <p:cNvSpPr txBox="1">
              <a:spLocks/>
            </p:cNvSpPr>
            <p:nvPr/>
          </p:nvSpPr>
          <p:spPr>
            <a:xfrm>
              <a:off x="1235187" y="1915047"/>
              <a:ext cx="4325857" cy="26803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{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"</a:t>
              </a:r>
              <a:r>
                <a:rPr lang="en-US" sz="20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Logging</a:t>
              </a:r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{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"</a:t>
              </a:r>
              <a:r>
                <a:rPr lang="en-US" sz="20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LogLevel</a:t>
              </a:r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{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  "</a:t>
              </a:r>
              <a:r>
                <a:rPr lang="en-US" sz="20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Default</a:t>
              </a:r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": "</a:t>
              </a:r>
              <a:r>
                <a:rPr lang="en-US" sz="2000" dirty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Warning</a:t>
              </a:r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"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  }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},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  ...</a:t>
              </a:r>
            </a:p>
            <a:p>
              <a:r>
                <a:rPr lang="en-US" sz="2000" dirty="0">
                  <a:ln w="0">
                    <a:noFill/>
                  </a:ln>
                  <a:solidFill>
                    <a:schemeClr val="tx1"/>
                  </a:solidFill>
                  <a:effectLst/>
                </a:rPr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8A27B6-BF91-46B4-9B6F-5D9FDD1EC256}"/>
                </a:ext>
              </a:extLst>
            </p:cNvPr>
            <p:cNvSpPr txBox="1"/>
            <p:nvPr/>
          </p:nvSpPr>
          <p:spPr>
            <a:xfrm>
              <a:off x="3502527" y="1915042"/>
              <a:ext cx="2058518" cy="5397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/>
                <a:t>appsettings.json</a:t>
              </a:r>
            </a:p>
          </p:txBody>
        </p:sp>
      </p:grp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1954CE-1D70-4A4A-BD18-CE02E8285483}"/>
              </a:ext>
            </a:extLst>
          </p:cNvPr>
          <p:cNvSpPr txBox="1">
            <a:spLocks/>
          </p:cNvSpPr>
          <p:nvPr/>
        </p:nvSpPr>
        <p:spPr>
          <a:xfrm>
            <a:off x="3125756" y="4937267"/>
            <a:ext cx="8440656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info: TodoApi.Controllers.TodoController[1002]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Getting item 0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warn: TodoApi.Controllers.TodoController[4000]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GetById(0) NOT FOUND</a:t>
            </a:r>
          </a:p>
        </p:txBody>
      </p:sp>
    </p:spTree>
    <p:extLst>
      <p:ext uri="{BB962C8B-B14F-4D97-AF65-F5344CB8AC3E}">
        <p14:creationId xmlns:p14="http://schemas.microsoft.com/office/powerpoint/2010/main" val="283681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Application Flow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Application fundamentals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The Request Lifecycle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Logging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Error Handling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Middleware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Creating our </a:t>
            </a:r>
            <a:r>
              <a:rPr lang="en-US" sz="3000"/>
              <a:t>own middleware</a:t>
            </a:r>
            <a:endParaRPr lang="en-US" sz="3000" dirty="0"/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Filters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Creating our own filters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C6D587-D743-4070-B5BB-1105ED73F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757125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Logging Levels </a:t>
            </a:r>
            <a:r>
              <a:rPr lang="en-US" sz="3000" dirty="0"/>
              <a:t>are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/>
              <a:t> technology-specific</a:t>
            </a:r>
          </a:p>
          <a:p>
            <a:pPr lvl="1"/>
            <a:r>
              <a:rPr lang="en-US" sz="2800" dirty="0"/>
              <a:t>It is important to know the levels and their use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Logging Levels </a:t>
            </a:r>
            <a:r>
              <a:rPr lang="en-US" sz="3000" dirty="0"/>
              <a:t>and their description: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Trace</a:t>
            </a:r>
            <a:r>
              <a:rPr lang="en-US" sz="2800" dirty="0"/>
              <a:t> – For information, valuable only for debugging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Debug</a:t>
            </a:r>
            <a:r>
              <a:rPr lang="en-US" sz="2800" dirty="0"/>
              <a:t> – For information, useful in development and debugging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Information</a:t>
            </a:r>
            <a:r>
              <a:rPr lang="en-US" sz="2800" dirty="0"/>
              <a:t> – For tracking the general flow of the application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Warning</a:t>
            </a:r>
            <a:r>
              <a:rPr lang="en-US" sz="2800" dirty="0"/>
              <a:t> – For abnormal and unexpected events in the app flow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Error</a:t>
            </a:r>
            <a:r>
              <a:rPr lang="en-US" sz="2800" dirty="0"/>
              <a:t> – For errors and exceptions that cannot be handled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Critical</a:t>
            </a:r>
            <a:r>
              <a:rPr lang="en-US" sz="2800" dirty="0"/>
              <a:t> – For failures that require immediate attention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76C02-CBF4-41AC-BC4E-A4BEAAAF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5BE22-82A1-40CA-B2E2-4394D7620D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FA593-8744-41B4-804E-CD9C2ADF2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29" y="3018452"/>
            <a:ext cx="531845" cy="531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167B-F6C9-48AD-9269-99C678480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085" y="3372204"/>
            <a:ext cx="727327" cy="714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E9FDC-1582-402F-80CA-DAB772B72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97" y="4187328"/>
            <a:ext cx="643914" cy="64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215AAE-E415-459C-8A7E-B06D6C5CB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923" y="4831242"/>
            <a:ext cx="640977" cy="561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6A4D12-668B-4A6C-B9AB-506D637FA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095" y="5439533"/>
            <a:ext cx="535370" cy="444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F19B69-8988-4DDA-B86B-4CC150DAC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99" y="5669329"/>
            <a:ext cx="1036712" cy="1036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669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6E7F6-4849-4FA1-BCC8-F8716D27C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01920-DF2E-40DE-89CC-9F1423521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621066"/>
            <a:ext cx="10961783" cy="499819"/>
          </a:xfrm>
        </p:spPr>
        <p:txBody>
          <a:bodyPr/>
          <a:lstStyle/>
          <a:p>
            <a:r>
              <a:rPr lang="en-US" dirty="0"/>
              <a:t>Diagnostics &amp; Custom Error Handlers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DF9E-C62F-4301-B6B1-31BAE3C777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DF4B543E-863D-4704-B3E5-67BC496FE67E}"/>
              </a:ext>
            </a:extLst>
          </p:cNvPr>
          <p:cNvSpPr/>
          <p:nvPr/>
        </p:nvSpPr>
        <p:spPr bwMode="auto">
          <a:xfrm>
            <a:off x="5139612" y="1576874"/>
            <a:ext cx="1912776" cy="1852126"/>
          </a:xfrm>
          <a:prstGeom prst="flowChartExtract">
            <a:avLst/>
          </a:prstGeom>
          <a:solidFill>
            <a:schemeClr val="bg2"/>
          </a:solidFill>
          <a:ln w="92075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81B96-ED32-47F0-A8A2-1F160AFABEC7}"/>
              </a:ext>
            </a:extLst>
          </p:cNvPr>
          <p:cNvSpPr txBox="1"/>
          <p:nvPr/>
        </p:nvSpPr>
        <p:spPr>
          <a:xfrm>
            <a:off x="5597933" y="1904368"/>
            <a:ext cx="996134" cy="181758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106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704FE7-8180-44C4-AD5B-D5A8B3FB9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30063" cy="5201066"/>
          </a:xfrm>
        </p:spPr>
        <p:txBody>
          <a:bodyPr>
            <a:normAutofit/>
          </a:bodyPr>
          <a:lstStyle/>
          <a:p>
            <a:r>
              <a:rPr lang="en-US" sz="3200" dirty="0"/>
              <a:t>There are several ways to configure </a:t>
            </a:r>
            <a:r>
              <a:rPr lang="en-US" sz="3200" b="1" dirty="0">
                <a:solidFill>
                  <a:schemeClr val="bg1"/>
                </a:solidFill>
              </a:rPr>
              <a:t>Error handling </a:t>
            </a:r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3000" dirty="0"/>
              <a:t>Developer Exception Page</a:t>
            </a:r>
          </a:p>
          <a:p>
            <a:pPr lvl="1"/>
            <a:r>
              <a:rPr lang="en-US" sz="3000" dirty="0"/>
              <a:t>Exception Handler</a:t>
            </a:r>
          </a:p>
          <a:p>
            <a:pPr lvl="1"/>
            <a:r>
              <a:rPr lang="en-US" sz="3000" dirty="0"/>
              <a:t>Status Code Pages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ASP.NET Core MVC </a:t>
            </a:r>
            <a:r>
              <a:rPr lang="en-US" sz="3200" dirty="0"/>
              <a:t>apps have additional options for handling errors</a:t>
            </a:r>
          </a:p>
          <a:p>
            <a:pPr lvl="1"/>
            <a:r>
              <a:rPr lang="en-US" sz="3000" dirty="0"/>
              <a:t>Exception Filters</a:t>
            </a:r>
          </a:p>
          <a:p>
            <a:pPr lvl="1"/>
            <a:r>
              <a:rPr lang="en-US" sz="3000" dirty="0"/>
              <a:t>Model Validation (</a:t>
            </a:r>
            <a:r>
              <a:rPr lang="en-US" sz="3000" b="1" noProof="1">
                <a:solidFill>
                  <a:schemeClr val="bg1"/>
                </a:solidFill>
              </a:rPr>
              <a:t>ModelState</a:t>
            </a:r>
            <a:r>
              <a:rPr lang="en-US" sz="30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766AA-23EF-45C9-9DBD-46D21B7F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AAF6E-C4D3-402F-BC37-02A75FDC12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91A79-9100-40BA-BCC5-8C9F14B1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14" y="1894552"/>
            <a:ext cx="2357098" cy="1780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B721F-1C8A-494B-97AA-5DFFBF211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809433"/>
            <a:ext cx="1865927" cy="1865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083AB-5784-4229-89B0-8FC9DC27A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3" y="4481880"/>
            <a:ext cx="2069738" cy="20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7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F3EE9-9C09-40DF-898F-7D2DCB6C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(</a:t>
            </a:r>
            <a:r>
              <a:rPr lang="en-US" dirty="0">
                <a:solidFill>
                  <a:schemeClr val="bg1"/>
                </a:solidFill>
              </a:rPr>
              <a:t>Developer Exception Page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5793B-A876-4CD3-8B29-8D32426991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F949D-B9F4-4F72-BE96-7614D5AF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6" y="1273214"/>
            <a:ext cx="5227476" cy="2644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33B23-1F38-4AA2-912E-E62E5B037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0"/>
          <a:stretch/>
        </p:blipFill>
        <p:spPr>
          <a:xfrm>
            <a:off x="599027" y="4033190"/>
            <a:ext cx="4603253" cy="2639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C46AE-7EE1-4A95-8CD8-D2476A2C9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87"/>
          <a:stretch/>
        </p:blipFill>
        <p:spPr>
          <a:xfrm>
            <a:off x="6739910" y="4033190"/>
            <a:ext cx="4370857" cy="2518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0A9B5-7955-4D3C-A738-57C22B2F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595" y="1273214"/>
            <a:ext cx="5959489" cy="2639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263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FC275-BF36-40B4-9E9A-D23192912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apps do not provide </a:t>
            </a:r>
            <a:r>
              <a:rPr lang="en-US" sz="3200" b="1" dirty="0">
                <a:solidFill>
                  <a:schemeClr val="bg1"/>
                </a:solidFill>
              </a:rPr>
              <a:t>rich</a:t>
            </a:r>
            <a:r>
              <a:rPr lang="en-US" sz="3200" dirty="0"/>
              <a:t> status code pages</a:t>
            </a:r>
          </a:p>
          <a:p>
            <a:pPr lvl="1"/>
            <a:r>
              <a:rPr lang="en-US" sz="3000" dirty="0"/>
              <a:t>To provide such, you have to use the </a:t>
            </a:r>
            <a:r>
              <a:rPr lang="en-US" sz="3000" b="1" dirty="0">
                <a:solidFill>
                  <a:schemeClr val="bg1"/>
                </a:solidFill>
              </a:rPr>
              <a:t>Status Code Pages Middleware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app.UseStatusCodePages()</a:t>
            </a:r>
          </a:p>
          <a:p>
            <a:r>
              <a:rPr lang="en-US" sz="3200" noProof="1"/>
              <a:t>The Middleware can easily be customized</a:t>
            </a:r>
          </a:p>
          <a:p>
            <a:pPr lvl="1"/>
            <a:r>
              <a:rPr lang="en-US" sz="3000" noProof="1"/>
              <a:t>Supports several extension methods. For example:</a:t>
            </a:r>
          </a:p>
          <a:p>
            <a:pPr lvl="2"/>
            <a:r>
              <a:rPr lang="en-US" sz="2800" b="1" noProof="1">
                <a:solidFill>
                  <a:schemeClr val="bg1"/>
                </a:solidFill>
              </a:rPr>
              <a:t>app.UseStatusCodePagesWithRedirects(…)</a:t>
            </a:r>
          </a:p>
          <a:p>
            <a:pPr lvl="2"/>
            <a:r>
              <a:rPr lang="en-US" sz="2800" b="1" noProof="1">
                <a:solidFill>
                  <a:schemeClr val="bg1"/>
                </a:solidFill>
              </a:rPr>
              <a:t>app.UseStatusCodePagesWithReExecute(…)</a:t>
            </a:r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3D1A0C-3631-4514-96EF-96CE129E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(</a:t>
            </a:r>
            <a:r>
              <a:rPr lang="en-US" dirty="0">
                <a:solidFill>
                  <a:schemeClr val="bg1"/>
                </a:solidFill>
              </a:rPr>
              <a:t>Status Code Pages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B0018-1259-4BC2-B9A7-D2DFA140CE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FCD5A-4453-43D2-9A7E-03E87BD7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57" y="2444037"/>
            <a:ext cx="415290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921FD-81E2-4438-83E6-108557796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7" y="4570700"/>
            <a:ext cx="34671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ACE06-B0CA-4646-86AE-BF51FAD30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Configuring a custom exception page is done by using the </a:t>
            </a:r>
            <a:br>
              <a:rPr lang="en-US" sz="3200" dirty="0"/>
            </a:br>
            <a:r>
              <a:rPr lang="en-US" sz="3200" b="1" noProof="1">
                <a:solidFill>
                  <a:schemeClr val="bg1"/>
                </a:solidFill>
              </a:rPr>
              <a:t>ExceptionHandlerMiddleware</a:t>
            </a:r>
          </a:p>
          <a:p>
            <a:pPr lvl="1"/>
            <a:endParaRPr lang="en-US" sz="3000" b="1" noProof="1">
              <a:solidFill>
                <a:schemeClr val="bg1"/>
              </a:solidFill>
            </a:endParaRPr>
          </a:p>
          <a:p>
            <a:pPr lvl="1"/>
            <a:endParaRPr lang="en-US" sz="3000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3000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3000" b="1" noProof="1">
              <a:solidFill>
                <a:schemeClr val="bg1"/>
              </a:solidFill>
            </a:endParaRPr>
          </a:p>
          <a:p>
            <a:r>
              <a:rPr lang="en-US" sz="3200" noProof="1"/>
              <a:t>You can then implement a </a:t>
            </a:r>
            <a:r>
              <a:rPr lang="en-US" sz="3200" b="1" noProof="1">
                <a:solidFill>
                  <a:schemeClr val="bg1"/>
                </a:solidFill>
              </a:rPr>
              <a:t>handler </a:t>
            </a:r>
            <a:r>
              <a:rPr lang="en-US" sz="3200" noProof="1"/>
              <a:t>for that </a:t>
            </a:r>
            <a:r>
              <a:rPr lang="en-US" sz="3200" b="1" noProof="1">
                <a:solidFill>
                  <a:schemeClr val="bg1"/>
                </a:solidFill>
              </a:rPr>
              <a:t>route</a:t>
            </a:r>
          </a:p>
          <a:p>
            <a:pPr lvl="1"/>
            <a:r>
              <a:rPr lang="en-US" sz="3000" noProof="1"/>
              <a:t>It can be a </a:t>
            </a:r>
            <a:r>
              <a:rPr lang="en-US" sz="3000" b="1" noProof="1">
                <a:solidFill>
                  <a:schemeClr val="bg1"/>
                </a:solidFill>
              </a:rPr>
              <a:t>Controller Action</a:t>
            </a:r>
            <a:r>
              <a:rPr lang="en-US" sz="3000" noProof="1"/>
              <a:t>, a </a:t>
            </a:r>
            <a:r>
              <a:rPr lang="en-US" sz="3000" b="1" noProof="1">
                <a:solidFill>
                  <a:schemeClr val="bg1"/>
                </a:solidFill>
              </a:rPr>
              <a:t>Razor Page </a:t>
            </a:r>
            <a:r>
              <a:rPr lang="en-US" sz="3000" noProof="1"/>
              <a:t>or other handler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B47F6-3BB8-4E00-92A4-40513C66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(</a:t>
            </a:r>
            <a:r>
              <a:rPr lang="en-US" dirty="0">
                <a:solidFill>
                  <a:schemeClr val="bg1"/>
                </a:solidFill>
              </a:rPr>
              <a:t>Custom Error Handler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294EA-5F12-47F0-BF79-5B8691E46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956A81-A8A6-4F77-AFC8-472CA73F8B83}"/>
              </a:ext>
            </a:extLst>
          </p:cNvPr>
          <p:cNvSpPr txBox="1">
            <a:spLocks/>
          </p:cNvSpPr>
          <p:nvPr/>
        </p:nvSpPr>
        <p:spPr>
          <a:xfrm>
            <a:off x="721639" y="2301100"/>
            <a:ext cx="10568402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endParaRPr lang="en-US" sz="20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(IApplicationBuilder app, IHostingEnvironment env)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{ </a:t>
            </a:r>
            <a:endParaRPr lang="bg-BG" sz="20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20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20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20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UseExceptionHandler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2000" dirty="0">
                <a:ln w="0">
                  <a:noFill/>
                </a:ln>
                <a:solidFill>
                  <a:schemeClr val="bg1"/>
                </a:solidFill>
                <a:effectLst/>
              </a:rPr>
              <a:t>/Error</a:t>
            </a:r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20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444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9EA468-62E7-4BAF-B8AD-5AA2CB506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27339"/>
            <a:ext cx="10961783" cy="768084"/>
          </a:xfrm>
        </p:spPr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7325-116D-48F0-A176-921BCCBF45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EE7F1E-9E9A-4787-9810-C68127A8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80" y="1642187"/>
            <a:ext cx="1901237" cy="20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2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1E957-15CC-4EF0-B3FD-DA5A64CDE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software</a:t>
            </a:r>
            <a:r>
              <a:rPr lang="en-US" sz="3000" dirty="0"/>
              <a:t>, assembled into an </a:t>
            </a:r>
            <a:r>
              <a:rPr lang="en-US" sz="3000" b="1" dirty="0">
                <a:solidFill>
                  <a:schemeClr val="bg1"/>
                </a:solidFill>
              </a:rPr>
              <a:t>app pipeline</a:t>
            </a:r>
            <a:r>
              <a:rPr lang="en-US" sz="3000" dirty="0"/>
              <a:t>. Each </a:t>
            </a:r>
            <a:r>
              <a:rPr lang="en-US" sz="3000" b="1" dirty="0">
                <a:solidFill>
                  <a:schemeClr val="bg1"/>
                </a:solidFill>
              </a:rPr>
              <a:t>component</a:t>
            </a:r>
            <a:r>
              <a:rPr lang="en-US" sz="3000" dirty="0"/>
              <a:t>:</a:t>
            </a:r>
          </a:p>
          <a:p>
            <a:pPr lvl="1"/>
            <a:r>
              <a:rPr lang="en-US" sz="2800" dirty="0"/>
              <a:t>Handles </a:t>
            </a:r>
            <a:r>
              <a:rPr lang="en-US" sz="2800" b="1" dirty="0">
                <a:solidFill>
                  <a:schemeClr val="bg1"/>
                </a:solidFill>
              </a:rPr>
              <a:t>Requests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Responses</a:t>
            </a:r>
          </a:p>
          <a:p>
            <a:pPr lvl="1"/>
            <a:r>
              <a:rPr lang="en-US" sz="2800" dirty="0"/>
              <a:t>Chooses whether to </a:t>
            </a:r>
            <a:r>
              <a:rPr lang="en-US" sz="2800" b="1" dirty="0">
                <a:solidFill>
                  <a:schemeClr val="bg1"/>
                </a:solidFill>
              </a:rPr>
              <a:t>pass</a:t>
            </a:r>
            <a:r>
              <a:rPr lang="en-US" sz="2800" dirty="0"/>
              <a:t> the Request to the </a:t>
            </a:r>
            <a:r>
              <a:rPr lang="en-US" sz="2800" b="1" dirty="0">
                <a:solidFill>
                  <a:schemeClr val="bg1"/>
                </a:solidFill>
              </a:rPr>
              <a:t>next component </a:t>
            </a:r>
            <a:r>
              <a:rPr lang="en-US" sz="2800" dirty="0"/>
              <a:t>in </a:t>
            </a:r>
            <a:br>
              <a:rPr lang="en-US" sz="2800" dirty="0"/>
            </a:br>
            <a:r>
              <a:rPr lang="en-US" sz="2800" dirty="0"/>
              <a:t>the </a:t>
            </a:r>
            <a:r>
              <a:rPr lang="en-US" sz="2800" b="1" dirty="0">
                <a:solidFill>
                  <a:schemeClr val="bg1"/>
                </a:solidFill>
              </a:rPr>
              <a:t>pipeline</a:t>
            </a:r>
          </a:p>
          <a:p>
            <a:pPr lvl="1"/>
            <a:r>
              <a:rPr lang="en-US" sz="2800" dirty="0"/>
              <a:t>May perform work </a:t>
            </a:r>
            <a:r>
              <a:rPr lang="en-US" sz="2800" b="1" dirty="0">
                <a:solidFill>
                  <a:schemeClr val="bg1"/>
                </a:solidFill>
              </a:rPr>
              <a:t>before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chemeClr val="bg1"/>
                </a:solidFill>
              </a:rPr>
              <a:t>after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the next component in the pipeline</a:t>
            </a:r>
            <a:br>
              <a:rPr lang="en-US" sz="2800" dirty="0"/>
            </a:br>
            <a:r>
              <a:rPr lang="en-US" sz="2800" dirty="0"/>
              <a:t>is invoked</a:t>
            </a:r>
          </a:p>
          <a:p>
            <a:r>
              <a:rPr lang="en-US" sz="3000" dirty="0"/>
              <a:t>In ASP.NET Core, </a:t>
            </a:r>
            <a:r>
              <a:rPr lang="en-US" sz="3000" b="1" dirty="0">
                <a:solidFill>
                  <a:schemeClr val="bg1"/>
                </a:solidFill>
              </a:rPr>
              <a:t>Request Delegates</a:t>
            </a:r>
            <a:br>
              <a:rPr lang="en-US" sz="3000" dirty="0"/>
            </a:br>
            <a:r>
              <a:rPr lang="en-US" sz="3000" dirty="0"/>
              <a:t>build the </a:t>
            </a:r>
            <a:r>
              <a:rPr lang="en-US" sz="3000" b="1" dirty="0">
                <a:solidFill>
                  <a:schemeClr val="bg1"/>
                </a:solidFill>
              </a:rPr>
              <a:t>Request Pipeline</a:t>
            </a:r>
            <a:r>
              <a:rPr lang="en-US" sz="30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54D48-E68A-43E1-8737-6E5050D1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Middleware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892FC-0013-4482-B23B-EB6598B9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10" y="3006340"/>
            <a:ext cx="5298205" cy="33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2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8875E-67A9-4576-A66E-5A0DA8533E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Request Delegates </a:t>
            </a:r>
            <a:r>
              <a:rPr lang="en-US" sz="3000" dirty="0"/>
              <a:t>handle each </a:t>
            </a:r>
            <a:r>
              <a:rPr lang="en-US" sz="3000" b="1" dirty="0">
                <a:solidFill>
                  <a:schemeClr val="bg1"/>
                </a:solidFill>
              </a:rPr>
              <a:t>HTTP Request</a:t>
            </a:r>
          </a:p>
          <a:p>
            <a:pPr lvl="1"/>
            <a:r>
              <a:rPr lang="en-US" sz="2800" dirty="0"/>
              <a:t>Are configured using the </a:t>
            </a:r>
            <a:r>
              <a:rPr lang="en-US" sz="2800" b="1" dirty="0">
                <a:solidFill>
                  <a:schemeClr val="bg1"/>
                </a:solidFill>
              </a:rPr>
              <a:t>extension</a:t>
            </a:r>
            <a:r>
              <a:rPr lang="en-US" sz="2800" dirty="0"/>
              <a:t> methods </a:t>
            </a:r>
            <a:r>
              <a:rPr lang="en-US" sz="2800" b="1" dirty="0">
                <a:solidFill>
                  <a:schemeClr val="bg1"/>
                </a:solidFill>
              </a:rPr>
              <a:t>Run()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Map()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Use()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Request Delegates </a:t>
            </a:r>
            <a:r>
              <a:rPr lang="en-US" sz="3000" dirty="0"/>
              <a:t>(also called </a:t>
            </a:r>
            <a:r>
              <a:rPr lang="en-US" sz="3000" b="1" dirty="0">
                <a:solidFill>
                  <a:schemeClr val="bg1"/>
                </a:solidFill>
              </a:rPr>
              <a:t>middleware components</a:t>
            </a:r>
            <a:r>
              <a:rPr lang="en-US" sz="3000" dirty="0"/>
              <a:t>) can be:</a:t>
            </a:r>
          </a:p>
          <a:p>
            <a:pPr lvl="1"/>
            <a:r>
              <a:rPr lang="en-US" sz="2800" dirty="0"/>
              <a:t>Specified in-line as an anonymous method (called </a:t>
            </a:r>
            <a:r>
              <a:rPr lang="en-US" sz="2800" b="1" dirty="0">
                <a:solidFill>
                  <a:schemeClr val="bg1"/>
                </a:solidFill>
              </a:rPr>
              <a:t>in-line middleware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Defined in a reusable class</a:t>
            </a:r>
          </a:p>
          <a:p>
            <a:r>
              <a:rPr lang="en-US" sz="3000" dirty="0"/>
              <a:t>Each </a:t>
            </a:r>
            <a:r>
              <a:rPr lang="en-US" sz="3000" b="1" dirty="0">
                <a:solidFill>
                  <a:schemeClr val="bg1"/>
                </a:solidFill>
              </a:rPr>
              <a:t>middleware component </a:t>
            </a:r>
            <a:r>
              <a:rPr lang="en-US" sz="3000" dirty="0"/>
              <a:t>is responsible for:</a:t>
            </a:r>
          </a:p>
          <a:p>
            <a:pPr lvl="1"/>
            <a:r>
              <a:rPr lang="en-US" sz="2800" dirty="0"/>
              <a:t>Invoking the </a:t>
            </a:r>
            <a:r>
              <a:rPr lang="en-US" sz="2800" b="1" dirty="0">
                <a:solidFill>
                  <a:schemeClr val="bg1"/>
                </a:solidFill>
              </a:rPr>
              <a:t>next component </a:t>
            </a:r>
            <a:r>
              <a:rPr lang="en-US" sz="2800" dirty="0"/>
              <a:t>in the pipeline</a:t>
            </a:r>
          </a:p>
          <a:p>
            <a:pPr lvl="1"/>
            <a:r>
              <a:rPr lang="en-US" sz="2800" dirty="0"/>
              <a:t>Or</a:t>
            </a:r>
            <a:r>
              <a:rPr lang="en-US" sz="2800" b="1" dirty="0">
                <a:solidFill>
                  <a:schemeClr val="bg1"/>
                </a:solidFill>
              </a:rPr>
              <a:t> short-circuiting </a:t>
            </a:r>
            <a:r>
              <a:rPr lang="en-US" sz="2800" dirty="0"/>
              <a:t>the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5B807-8A61-43B8-AC21-271BB64D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Delegates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66679-B405-459C-9E98-3072D21AB1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15962D4D-AF01-4D90-B5AE-D65352EBF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094" y="3540142"/>
            <a:ext cx="2857054" cy="285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C8B1F-D22B-4C7F-8533-F6F7FFA13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Use() </a:t>
            </a:r>
            <a:r>
              <a:rPr lang="en-US" sz="3200" dirty="0"/>
              <a:t>method is used to </a:t>
            </a:r>
            <a:r>
              <a:rPr lang="en-US" sz="3200" b="1" dirty="0">
                <a:solidFill>
                  <a:schemeClr val="bg1"/>
                </a:solidFill>
              </a:rPr>
              <a:t>chain</a:t>
            </a:r>
            <a:r>
              <a:rPr lang="en-US" sz="3200" dirty="0"/>
              <a:t> multiple </a:t>
            </a:r>
            <a:r>
              <a:rPr lang="en-US" sz="3200" b="1" dirty="0">
                <a:solidFill>
                  <a:schemeClr val="bg1"/>
                </a:solidFill>
              </a:rPr>
              <a:t>delegates </a:t>
            </a:r>
            <a:r>
              <a:rPr lang="en-US" sz="3200" dirty="0"/>
              <a:t>together</a:t>
            </a:r>
          </a:p>
          <a:p>
            <a:pPr lvl="1"/>
            <a:r>
              <a:rPr lang="en-US" sz="3000" dirty="0"/>
              <a:t>It can </a:t>
            </a:r>
            <a:r>
              <a:rPr lang="en-US" sz="3000" b="1" dirty="0">
                <a:solidFill>
                  <a:schemeClr val="bg1"/>
                </a:solidFill>
              </a:rPr>
              <a:t>short-circuit</a:t>
            </a:r>
            <a:r>
              <a:rPr lang="en-US" sz="3000" dirty="0"/>
              <a:t> the pipeline (if it does not invoke </a:t>
            </a:r>
            <a:r>
              <a:rPr lang="en-US" sz="3000" b="1" dirty="0">
                <a:solidFill>
                  <a:schemeClr val="bg1"/>
                </a:solidFill>
              </a:rPr>
              <a:t>next()</a:t>
            </a:r>
            <a:r>
              <a:rPr lang="en-US" sz="3000" dirty="0"/>
              <a:t>)</a:t>
            </a:r>
          </a:p>
          <a:p>
            <a:r>
              <a:rPr lang="en-US" sz="3200" dirty="0"/>
              <a:t>The first </a:t>
            </a:r>
            <a:r>
              <a:rPr lang="en-US" sz="3200" b="1" dirty="0">
                <a:solidFill>
                  <a:schemeClr val="bg1"/>
                </a:solidFill>
              </a:rPr>
              <a:t>Run() </a:t>
            </a:r>
            <a:r>
              <a:rPr lang="en-US" sz="3200" dirty="0"/>
              <a:t>delegate terminates the pipeline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Run() </a:t>
            </a:r>
            <a:r>
              <a:rPr lang="en-US" sz="3000" dirty="0"/>
              <a:t>is a convention</a:t>
            </a:r>
          </a:p>
          <a:p>
            <a:pPr lvl="1"/>
            <a:r>
              <a:rPr lang="en-US" sz="3000" dirty="0"/>
              <a:t>Some middleware expose </a:t>
            </a:r>
            <a:r>
              <a:rPr lang="en-US" sz="3000" b="1" dirty="0">
                <a:solidFill>
                  <a:schemeClr val="bg1"/>
                </a:solidFill>
              </a:rPr>
              <a:t>Run{Middleware}</a:t>
            </a:r>
            <a:r>
              <a:rPr lang="en-US" sz="3000" dirty="0"/>
              <a:t> methods</a:t>
            </a:r>
          </a:p>
          <a:p>
            <a:pPr lvl="1"/>
            <a:r>
              <a:rPr lang="en-US" sz="3000" dirty="0"/>
              <a:t>These methods run at the end of the pipeline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Map()</a:t>
            </a:r>
            <a:r>
              <a:rPr lang="en-US" sz="3200" dirty="0"/>
              <a:t> method is used to </a:t>
            </a:r>
            <a:r>
              <a:rPr lang="en-US" sz="3200" b="1" dirty="0">
                <a:solidFill>
                  <a:schemeClr val="bg1"/>
                </a:solidFill>
              </a:rPr>
              <a:t>branch</a:t>
            </a:r>
            <a:r>
              <a:rPr lang="en-US" sz="3200" dirty="0"/>
              <a:t> the pipeline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request pipeline</a:t>
            </a:r>
            <a:r>
              <a:rPr lang="en-US" sz="3000" dirty="0"/>
              <a:t> is branched – based on the given </a:t>
            </a:r>
            <a:r>
              <a:rPr lang="en-US" sz="3000" b="1" dirty="0">
                <a:solidFill>
                  <a:schemeClr val="bg1"/>
                </a:solidFill>
              </a:rPr>
              <a:t>request path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AE396F-27A2-4A11-B236-78D4372A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Delegates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5D392-7A89-4E5A-8334-D52F6F741D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Graphic 5" descr="Plug">
            <a:extLst>
              <a:ext uri="{FF2B5EF4-FFF2-40B4-BE49-F238E27FC236}">
                <a16:creationId xmlns:a16="http://schemas.microsoft.com/office/drawing/2014/main" id="{279E7062-1485-4D3B-88B5-8BA6E1B7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820" y="2153816"/>
            <a:ext cx="3589176" cy="35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024B0-0260-44E6-BA3D-FA44493C2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ASP.NET Core Request Pipeline </a:t>
            </a:r>
            <a:r>
              <a:rPr lang="en-US" sz="3000" dirty="0"/>
              <a:t>consists of a sequence of </a:t>
            </a:r>
            <a:r>
              <a:rPr lang="en-US" sz="3000" b="1" dirty="0">
                <a:solidFill>
                  <a:schemeClr val="bg1"/>
                </a:solidFill>
              </a:rPr>
              <a:t>Request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Delegates</a:t>
            </a:r>
            <a:r>
              <a:rPr lang="en-US" sz="3000" dirty="0"/>
              <a:t>, called one after another</a:t>
            </a:r>
            <a:endParaRPr lang="en-US" sz="2800" dirty="0"/>
          </a:p>
          <a:p>
            <a:r>
              <a:rPr lang="en-US" sz="3000" dirty="0"/>
              <a:t>Custom </a:t>
            </a:r>
            <a:r>
              <a:rPr lang="en-US" sz="3000" b="1" dirty="0">
                <a:solidFill>
                  <a:schemeClr val="bg1"/>
                </a:solidFill>
              </a:rPr>
              <a:t>Request Delegates </a:t>
            </a:r>
            <a:r>
              <a:rPr lang="en-US" sz="3000" dirty="0"/>
              <a:t>are created using the </a:t>
            </a:r>
            <a:r>
              <a:rPr lang="en-US" sz="3000" b="1" noProof="1">
                <a:solidFill>
                  <a:schemeClr val="bg1"/>
                </a:solidFill>
              </a:rPr>
              <a:t>IApplicationBuilder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54251-1F0B-4A84-90AD-E5A73AD4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Middleware (</a:t>
            </a:r>
            <a:r>
              <a:rPr lang="en-US" dirty="0">
                <a:solidFill>
                  <a:schemeClr val="bg1"/>
                </a:solidFill>
              </a:rPr>
              <a:t>inline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60E26-1AD2-4236-8D25-77CB539FC1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85A7E1-E385-4E5C-8B7E-8F003781D7DF}"/>
              </a:ext>
            </a:extLst>
          </p:cNvPr>
          <p:cNvSpPr txBox="1">
            <a:spLocks/>
          </p:cNvSpPr>
          <p:nvPr/>
        </p:nvSpPr>
        <p:spPr>
          <a:xfrm>
            <a:off x="864521" y="3099067"/>
            <a:ext cx="10701891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IApplicationBuilder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app, IHostingEnvironment env)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(async 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work that doesn't write to the Response.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await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logging or other work that doesn't write to the Response.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//Other code below...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94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024B0-0260-44E6-BA3D-FA44493C2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noProof="1">
                <a:solidFill>
                  <a:schemeClr val="bg1"/>
                </a:solidFill>
              </a:rPr>
              <a:t>Request delegates </a:t>
            </a:r>
            <a:r>
              <a:rPr lang="en-US" sz="3000" noProof="1"/>
              <a:t>can also be defined as classes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54251-1F0B-4A84-90AD-E5A73AD4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Middleware (</a:t>
            </a: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60E26-1AD2-4236-8D25-77CB539FC1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85A7E1-E385-4E5C-8B7E-8F003781D7DF}"/>
              </a:ext>
            </a:extLst>
          </p:cNvPr>
          <p:cNvSpPr txBox="1">
            <a:spLocks/>
          </p:cNvSpPr>
          <p:nvPr/>
        </p:nvSpPr>
        <p:spPr>
          <a:xfrm>
            <a:off x="782378" y="1982577"/>
            <a:ext cx="8520242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CustomMiddleware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RequestDelegate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next;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CustomMiddleware(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RequestDelegate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next)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this.next = next;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IMyService is injected into InvokeAsync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InvokeAsync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httpContext, IMyService svc)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svc.MyProperty = 1000;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await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13B0A1D-CA2E-4430-9DA2-FC8C82D93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45" y="1709024"/>
            <a:ext cx="2514600" cy="961378"/>
          </a:xfrm>
          <a:prstGeom prst="wedgeRoundRectCallout">
            <a:avLst>
              <a:gd name="adj1" fmla="val -76275"/>
              <a:gd name="adj2" fmla="val 395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next delegate in the </a:t>
            </a:r>
            <a:r>
              <a:rPr lang="en-US" sz="2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274E028-21F0-46A2-B80B-2E869A2A8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127" y="3359019"/>
            <a:ext cx="3329473" cy="802433"/>
          </a:xfrm>
          <a:prstGeom prst="wedgeRoundRectCallout">
            <a:avLst>
              <a:gd name="adj1" fmla="val 44142"/>
              <a:gd name="adj2" fmla="val 9890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Third-party </a:t>
            </a:r>
            <a:r>
              <a:rPr lang="en-US" sz="2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r>
              <a:rPr lang="en-US" sz="22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injected through </a:t>
            </a:r>
            <a:r>
              <a:rPr lang="en-US" sz="22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E018D-093D-41D7-9442-D7A6C66F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70" y="2670402"/>
            <a:ext cx="2484528" cy="248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83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024B0-0260-44E6-BA3D-FA44493C2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noProof="1"/>
              <a:t>The custom </a:t>
            </a:r>
            <a:r>
              <a:rPr lang="en-US" sz="3000" b="1" noProof="1">
                <a:solidFill>
                  <a:schemeClr val="bg1"/>
                </a:solidFill>
              </a:rPr>
              <a:t>Middleware</a:t>
            </a:r>
            <a:r>
              <a:rPr lang="en-US" sz="3000" noProof="1"/>
              <a:t> class needs to be included into the </a:t>
            </a:r>
            <a:r>
              <a:rPr lang="en-US" sz="3000" b="1" noProof="1">
                <a:solidFill>
                  <a:schemeClr val="bg1"/>
                </a:solidFill>
              </a:rPr>
              <a:t>pipeline</a:t>
            </a:r>
          </a:p>
          <a:p>
            <a:endParaRPr lang="en-US" sz="3000" b="1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E54251-1F0B-4A84-90AD-E5A73AD4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Middleware (</a:t>
            </a: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/>
              <a:t>)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60E26-1AD2-4236-8D25-77CB539FC1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85A7E1-E385-4E5C-8B7E-8F003781D7DF}"/>
              </a:ext>
            </a:extLst>
          </p:cNvPr>
          <p:cNvSpPr txBox="1">
            <a:spLocks/>
          </p:cNvSpPr>
          <p:nvPr/>
        </p:nvSpPr>
        <p:spPr>
          <a:xfrm>
            <a:off x="1005454" y="1855000"/>
            <a:ext cx="10181091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static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CustomMiddlewareExtensions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static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IApplicationBuilder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UseCustom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this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IApplicationBuilder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builder)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UseMiddleware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CustomMiddleware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D0F875-46BA-46E3-8D5C-1ECB8644649E}"/>
              </a:ext>
            </a:extLst>
          </p:cNvPr>
          <p:cNvSpPr txBox="1">
            <a:spLocks/>
          </p:cNvSpPr>
          <p:nvPr/>
        </p:nvSpPr>
        <p:spPr>
          <a:xfrm>
            <a:off x="1005454" y="4209312"/>
            <a:ext cx="10181091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Startup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Configure(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IApplicationBuilder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app)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UseCustom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	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21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C63B2-A4C2-4B31-978B-D2F6D4094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14014"/>
          </a:xfrm>
        </p:spPr>
        <p:txBody>
          <a:bodyPr/>
          <a:lstStyle/>
          <a:p>
            <a:r>
              <a:rPr lang="en-US" dirty="0"/>
              <a:t>Some built-in middleware in ASP.NET Core are: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AD894-65BC-4EE8-B4DA-6548FA2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3436-B246-471D-A9E2-FFFE85654C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74355E-7C96-4E6D-88F4-03A50236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685641"/>
              </p:ext>
            </p:extLst>
          </p:nvPr>
        </p:nvGraphicFramePr>
        <p:xfrm>
          <a:off x="796891" y="1812895"/>
          <a:ext cx="7074940" cy="4738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877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4499063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Middleware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Import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Authentication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app.UseAuthentication()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Cookie Policy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app.UseCookiePolicy()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app.UseCors()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Diagnostics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app.UseDevelopmentExceptionPage()</a:t>
                      </a:r>
                    </a:p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app.UseExceptionHandler(…)</a:t>
                      </a:r>
                    </a:p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app.UseStatusCodePages()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HTTPS Redirection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app.UseHttpsRedirection()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app.UseHsts()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MVC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app.UseMvc()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Static 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app.UseStaticFiles()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B06C9DE-53AB-42C2-A3F6-7DA3B8E0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57" y="2344023"/>
            <a:ext cx="3562007" cy="35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7F69E6-739A-455F-9D64-868B3D302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101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/>
          </a:p>
          <a:p>
            <a:endParaRPr lang="bg-BG" sz="3000" dirty="0"/>
          </a:p>
          <a:p>
            <a:r>
              <a:rPr lang="en-US" sz="3000" dirty="0"/>
              <a:t>Many more are available on </a:t>
            </a:r>
            <a:r>
              <a:rPr lang="en-US" sz="3000" b="1" dirty="0">
                <a:solidFill>
                  <a:schemeClr val="bg1"/>
                </a:solidFill>
              </a:rPr>
              <a:t>NuGet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AD894-65BC-4EE8-B4DA-6548FA2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Middleware</a:t>
            </a:r>
            <a:r>
              <a:rPr lang="bg-BG"/>
              <a:t> 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3436-B246-471D-A9E2-FFFE85654C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74355E-7C96-4E6D-88F4-03A50236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85814"/>
              </p:ext>
            </p:extLst>
          </p:nvPr>
        </p:nvGraphicFramePr>
        <p:xfrm>
          <a:off x="442328" y="1344895"/>
          <a:ext cx="7669682" cy="424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619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4499063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Middleware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Import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Response Caching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app.UseResponseCaching()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Response Compression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app.UseResponseCompression()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Request Localization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app.UseRequestLocalization(…)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Routing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app.UseRouter(…)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app.UseSession()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URL Rewriting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app.UseRewriter(…)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68400"/>
                  </a:ext>
                </a:extLst>
              </a:tr>
              <a:tr h="495853"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WebSockets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app.UseWebSockets(…)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128945"/>
                  </a:ext>
                </a:extLst>
              </a:tr>
              <a:tr h="495853"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app.UseWelcomePage()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94063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3C69D10-F6EA-4E20-9439-D9481467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84" y="1342710"/>
            <a:ext cx="2453950" cy="2453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5BC020-B1B6-4213-9B97-EDF77A1AE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04" y="4009380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9EA468-62E7-4BAF-B8AD-5AA2CB506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27339"/>
            <a:ext cx="10961783" cy="768084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7325-116D-48F0-A176-921BCCBF45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322EA-F2D1-4358-AA3D-EF0BBD83A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34" y="1614196"/>
            <a:ext cx="2296732" cy="22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0AB0D6-141C-496B-86C1-9BD3A9AAB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Filters</a:t>
            </a:r>
            <a:r>
              <a:rPr lang="en-US" sz="3000" dirty="0"/>
              <a:t> allow you to run code </a:t>
            </a:r>
            <a:r>
              <a:rPr lang="en-US" sz="3000" b="1" dirty="0">
                <a:solidFill>
                  <a:schemeClr val="bg1"/>
                </a:solidFill>
              </a:rPr>
              <a:t>before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after</a:t>
            </a:r>
            <a:r>
              <a:rPr lang="en-US" sz="3000" dirty="0"/>
              <a:t> specific stages in the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Request Processing Pipeline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r>
              <a:rPr lang="en-US" sz="3000" b="1" dirty="0">
                <a:solidFill>
                  <a:schemeClr val="bg1"/>
                </a:solidFill>
              </a:rPr>
              <a:t>Filters</a:t>
            </a:r>
            <a:r>
              <a:rPr lang="en-US" sz="3000" dirty="0"/>
              <a:t> are similar but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same</a:t>
            </a:r>
            <a:r>
              <a:rPr lang="en-US" sz="3000" dirty="0"/>
              <a:t> as </a:t>
            </a:r>
            <a:r>
              <a:rPr lang="en-US" sz="3000" b="1" dirty="0">
                <a:solidFill>
                  <a:schemeClr val="bg1"/>
                </a:solidFill>
              </a:rPr>
              <a:t>Middleware</a:t>
            </a:r>
          </a:p>
          <a:p>
            <a:pPr lvl="1"/>
            <a:r>
              <a:rPr lang="en-US" sz="2800" dirty="0"/>
              <a:t>Middleware operate on the level of </a:t>
            </a:r>
            <a:r>
              <a:rPr lang="en-US" sz="28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dirty="0"/>
              <a:t>Filters operate only on the level of </a:t>
            </a:r>
            <a:r>
              <a:rPr lang="en-US" sz="2800" b="1" dirty="0">
                <a:solidFill>
                  <a:schemeClr val="bg1"/>
                </a:solidFill>
              </a:rPr>
              <a:t>MVC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9D2D5-DE46-46A9-92F6-4308732C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14EAC-898A-417D-B2E4-885137E661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CE86E-B162-4727-81C9-9D04DED12A5C}"/>
              </a:ext>
            </a:extLst>
          </p:cNvPr>
          <p:cNvSpPr txBox="1"/>
          <p:nvPr/>
        </p:nvSpPr>
        <p:spPr>
          <a:xfrm>
            <a:off x="251123" y="2308042"/>
            <a:ext cx="1361335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C19DC6-E1FB-41CD-9AAB-F26ED81503C3}"/>
              </a:ext>
            </a:extLst>
          </p:cNvPr>
          <p:cNvSpPr/>
          <p:nvPr/>
        </p:nvSpPr>
        <p:spPr bwMode="auto">
          <a:xfrm>
            <a:off x="1792565" y="2228709"/>
            <a:ext cx="1207225" cy="2492581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3AD7F9-1288-4191-B0CC-973B50AA5B40}"/>
              </a:ext>
            </a:extLst>
          </p:cNvPr>
          <p:cNvSpPr/>
          <p:nvPr/>
        </p:nvSpPr>
        <p:spPr bwMode="auto">
          <a:xfrm>
            <a:off x="3196639" y="2228709"/>
            <a:ext cx="1310048" cy="25145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Routing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6BDBAF-8B56-4ABC-847A-1FA524AE177E}"/>
              </a:ext>
            </a:extLst>
          </p:cNvPr>
          <p:cNvSpPr/>
          <p:nvPr/>
        </p:nvSpPr>
        <p:spPr bwMode="auto">
          <a:xfrm>
            <a:off x="4703536" y="2206713"/>
            <a:ext cx="1519982" cy="25145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05C66-BBEE-473D-B7CD-B029E2EE2E9E}"/>
              </a:ext>
            </a:extLst>
          </p:cNvPr>
          <p:cNvSpPr/>
          <p:nvPr/>
        </p:nvSpPr>
        <p:spPr bwMode="auto">
          <a:xfrm>
            <a:off x="6401061" y="2228709"/>
            <a:ext cx="5423296" cy="2514578"/>
          </a:xfrm>
          <a:prstGeom prst="roundRect">
            <a:avLst/>
          </a:prstGeom>
          <a:solidFill>
            <a:schemeClr val="bg1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Action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Invocation Pipeline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(Filter Pipeline)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7F6F2E4D-3D3B-4035-B7B3-20F11D9127DD}"/>
              </a:ext>
            </a:extLst>
          </p:cNvPr>
          <p:cNvSpPr/>
          <p:nvPr/>
        </p:nvSpPr>
        <p:spPr bwMode="auto">
          <a:xfrm flipV="1">
            <a:off x="1612458" y="2513941"/>
            <a:ext cx="9360342" cy="702335"/>
          </a:xfrm>
          <a:prstGeom prst="bentUpArrow">
            <a:avLst>
              <a:gd name="adj1" fmla="val 25000"/>
              <a:gd name="adj2" fmla="val 12379"/>
              <a:gd name="adj3" fmla="val 0"/>
            </a:avLst>
          </a:prstGeom>
          <a:solidFill>
            <a:schemeClr val="tx1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0AC0D1A3-FF6B-4F1D-BBB6-C773E15B2AFD}"/>
              </a:ext>
            </a:extLst>
          </p:cNvPr>
          <p:cNvSpPr/>
          <p:nvPr/>
        </p:nvSpPr>
        <p:spPr bwMode="auto">
          <a:xfrm rot="16200000" flipH="1">
            <a:off x="5765048" y="-749853"/>
            <a:ext cx="702335" cy="9713167"/>
          </a:xfrm>
          <a:prstGeom prst="bentUpArrow">
            <a:avLst>
              <a:gd name="adj1" fmla="val 23672"/>
              <a:gd name="adj2" fmla="val 25000"/>
              <a:gd name="adj3" fmla="val 50000"/>
            </a:avLst>
          </a:prstGeom>
          <a:solidFill>
            <a:schemeClr val="tx1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11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1" grpId="0" animBg="1"/>
      <p:bldP spid="12" grpId="0" animBg="1"/>
      <p:bldP spid="18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D62C5-445C-4C3F-B84F-E0491C1F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7B85E-DC5F-4096-A52F-3F77545F79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B2AAF-6087-45A6-93C0-52326387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98" y="1248398"/>
            <a:ext cx="7413604" cy="53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181DF0-4BCF-4E11-A9A0-5FADAFDB28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929631"/>
          </a:xfrm>
        </p:spPr>
        <p:txBody>
          <a:bodyPr>
            <a:normAutofit/>
          </a:bodyPr>
          <a:lstStyle/>
          <a:p>
            <a:r>
              <a:rPr lang="en-US" sz="3000" dirty="0"/>
              <a:t>There are several types of </a:t>
            </a:r>
            <a:r>
              <a:rPr lang="en-US" sz="3000" b="1" dirty="0">
                <a:solidFill>
                  <a:schemeClr val="bg1"/>
                </a:solidFill>
              </a:rPr>
              <a:t>Filters</a:t>
            </a:r>
          </a:p>
          <a:p>
            <a:pPr lvl="1"/>
            <a:r>
              <a:rPr lang="en-US" sz="2800" dirty="0"/>
              <a:t>Each is executed on a </a:t>
            </a:r>
            <a:r>
              <a:rPr lang="en-US" sz="2800" b="1" dirty="0">
                <a:solidFill>
                  <a:schemeClr val="bg1"/>
                </a:solidFill>
              </a:rPr>
              <a:t>different stage </a:t>
            </a:r>
            <a:r>
              <a:rPr lang="en-US" sz="2800" dirty="0"/>
              <a:t>of the </a:t>
            </a:r>
            <a:r>
              <a:rPr lang="en-US" sz="2800" b="1" dirty="0">
                <a:solidFill>
                  <a:schemeClr val="bg1"/>
                </a:solidFill>
              </a:rPr>
              <a:t>Filter Pipeline</a:t>
            </a:r>
          </a:p>
          <a:p>
            <a:pPr lvl="1"/>
            <a:r>
              <a:rPr lang="en-US" sz="2800" dirty="0"/>
              <a:t>There are </a:t>
            </a:r>
            <a:r>
              <a:rPr lang="en-US" sz="2800" b="1" dirty="0">
                <a:solidFill>
                  <a:schemeClr val="bg1"/>
                </a:solidFill>
              </a:rPr>
              <a:t>Authorization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Resource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Exception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Result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Filters</a:t>
            </a:r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594F91-8A13-43D4-B37D-3C69C8AB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71FF3-FB6F-44EC-8BD2-196D974F8D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FB9CF0-2385-497A-BC23-1EEA14E71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10254"/>
              </p:ext>
            </p:extLst>
          </p:nvPr>
        </p:nvGraphicFramePr>
        <p:xfrm>
          <a:off x="489389" y="3252072"/>
          <a:ext cx="11213221" cy="301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529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9290692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34523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Filter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Authorization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first. Determine if the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Client</a:t>
                      </a:r>
                      <a:r>
                        <a:rPr lang="en-US" sz="2000" dirty="0"/>
                        <a:t> is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authorized</a:t>
                      </a:r>
                      <a:r>
                        <a:rPr lang="en-US" sz="2000" dirty="0"/>
                        <a:t> to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access</a:t>
                      </a:r>
                      <a:r>
                        <a:rPr lang="en-US" sz="2000" dirty="0"/>
                        <a:t> the Requested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immediately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Authorization</a:t>
                      </a:r>
                      <a:r>
                        <a:rPr lang="en-US" sz="2000" dirty="0"/>
                        <a:t>. Can run code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before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en-US" sz="2000" dirty="0"/>
                        <a:t> the rest of the</a:t>
                      </a:r>
                      <a:br>
                        <a:rPr lang="en-US" sz="2000" dirty="0"/>
                      </a:b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pipeline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immediately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before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en-US" sz="2000" dirty="0"/>
                        <a:t> an individual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Action Method </a:t>
                      </a:r>
                      <a:r>
                        <a:rPr lang="en-US" sz="2000" dirty="0"/>
                        <a:t>is invoked.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Exception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Used to apply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global policies </a:t>
                      </a:r>
                      <a:r>
                        <a:rPr lang="en-US" sz="2000" dirty="0"/>
                        <a:t>for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unhandled errors </a:t>
                      </a:r>
                      <a:r>
                        <a:rPr lang="en-US" sz="2000" dirty="0"/>
                        <a:t>that occur.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immediately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before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en-US" sz="2000" dirty="0"/>
                        <a:t> execution of individual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Action Results</a:t>
                      </a:r>
                      <a:r>
                        <a:rPr lang="en-US" sz="20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49721D-AE65-45BF-BFE7-4E6D5A599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MVC Filters </a:t>
            </a:r>
            <a:r>
              <a:rPr lang="en-US" sz="3000" dirty="0"/>
              <a:t>can be both </a:t>
            </a:r>
            <a:r>
              <a:rPr lang="en-US" sz="3000" b="1" dirty="0">
                <a:solidFill>
                  <a:schemeClr val="bg1"/>
                </a:solidFill>
              </a:rPr>
              <a:t>synchronous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asynchronous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4898DF-9982-4083-90A1-1A8D512B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Custom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F9C75-5820-4390-9C9B-094F9213BD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F98C17-1DC9-4E78-BB15-5C735BA05F1C}"/>
              </a:ext>
            </a:extLst>
          </p:cNvPr>
          <p:cNvSpPr txBox="1">
            <a:spLocks/>
          </p:cNvSpPr>
          <p:nvPr/>
        </p:nvSpPr>
        <p:spPr>
          <a:xfrm>
            <a:off x="304297" y="2508016"/>
            <a:ext cx="5677808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SampleActionFilter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IActionFilter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OnActionExecuting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ActionExecutingContext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before the action executes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OnActionExecuted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ActionExecutedContext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after the action executes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FD36DF-B988-48D3-B007-5FB29CEF04E2}"/>
              </a:ext>
            </a:extLst>
          </p:cNvPr>
          <p:cNvSpPr txBox="1">
            <a:spLocks/>
          </p:cNvSpPr>
          <p:nvPr/>
        </p:nvSpPr>
        <p:spPr>
          <a:xfrm>
            <a:off x="6109264" y="2754237"/>
            <a:ext cx="5778439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public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SampleAsyncActionFilter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IAsyncActionFilter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OnActionExecutionAsync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ActionExecutingContext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ActionExecutionDelegate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next)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before the action executes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resultContext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await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DO after the action executes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resultContext.Result will be set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95C8F-1333-47A4-A887-E9AC0A08F13C}"/>
              </a:ext>
            </a:extLst>
          </p:cNvPr>
          <p:cNvSpPr txBox="1"/>
          <p:nvPr/>
        </p:nvSpPr>
        <p:spPr>
          <a:xfrm>
            <a:off x="2060850" y="1903962"/>
            <a:ext cx="216470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Synchronous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B956E-D3BA-4812-8A1A-1A22ABCBA730}"/>
              </a:ext>
            </a:extLst>
          </p:cNvPr>
          <p:cNvSpPr txBox="1"/>
          <p:nvPr/>
        </p:nvSpPr>
        <p:spPr>
          <a:xfrm>
            <a:off x="7912950" y="2148259"/>
            <a:ext cx="2164702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154992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32C60-D2AA-4EE5-AAC6-440D5B74F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5" y="5057261"/>
            <a:ext cx="10961783" cy="768084"/>
          </a:xfrm>
        </p:spPr>
        <p:txBody>
          <a:bodyPr/>
          <a:lstStyle/>
          <a:p>
            <a:r>
              <a:rPr lang="en-US" dirty="0"/>
              <a:t>Application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1AA9-522F-4EB9-A1A1-080A37178C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Atom">
            <a:extLst>
              <a:ext uri="{FF2B5EF4-FFF2-40B4-BE49-F238E27FC236}">
                <a16:creationId xmlns:a16="http://schemas.microsoft.com/office/drawing/2014/main" id="{821D4BBA-CEF6-4542-8B40-BBC57C07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032" y="1416697"/>
            <a:ext cx="2523931" cy="24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4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49721D-AE65-45BF-BFE7-4E6D5A599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52841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Filters</a:t>
            </a:r>
            <a:r>
              <a:rPr lang="en-US" sz="3000" dirty="0"/>
              <a:t> are added </a:t>
            </a:r>
            <a:r>
              <a:rPr lang="en-US" sz="3000" b="1" dirty="0">
                <a:solidFill>
                  <a:schemeClr val="bg1"/>
                </a:solidFill>
              </a:rPr>
              <a:t>globally</a:t>
            </a:r>
            <a:r>
              <a:rPr lang="en-US" sz="3000" dirty="0"/>
              <a:t> in the </a:t>
            </a:r>
            <a:r>
              <a:rPr lang="en-US" sz="3000" b="1" noProof="1">
                <a:solidFill>
                  <a:schemeClr val="bg1"/>
                </a:solidFill>
              </a:rPr>
              <a:t>MvcOption.Services</a:t>
            </a:r>
          </a:p>
          <a:p>
            <a:pPr lvl="1"/>
            <a:r>
              <a:rPr lang="en-US" sz="2800" dirty="0"/>
              <a:t>Will be applied to all </a:t>
            </a:r>
            <a:r>
              <a:rPr lang="en-US" sz="2800" b="1" dirty="0">
                <a:solidFill>
                  <a:schemeClr val="bg1"/>
                </a:solidFill>
              </a:rPr>
              <a:t>Controllers </a:t>
            </a:r>
            <a:r>
              <a:rPr lang="en-US" sz="2800" dirty="0"/>
              <a:t>and</a:t>
            </a:r>
            <a:r>
              <a:rPr lang="en-US" sz="2800" b="1" dirty="0">
                <a:solidFill>
                  <a:schemeClr val="bg1"/>
                </a:solidFill>
              </a:rPr>
              <a:t>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4898DF-9982-4083-90A1-1A8D512B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Filters to the Pipeline (</a:t>
            </a:r>
            <a:r>
              <a:rPr lang="en-US" dirty="0">
                <a:solidFill>
                  <a:schemeClr val="bg1"/>
                </a:solidFill>
              </a:rPr>
              <a:t>Global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F9C75-5820-4390-9C9B-094F9213BD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F98C17-1DC9-4E78-BB15-5C735BA05F1C}"/>
              </a:ext>
            </a:extLst>
          </p:cNvPr>
          <p:cNvSpPr txBox="1">
            <a:spLocks/>
          </p:cNvSpPr>
          <p:nvPr/>
        </p:nvSpPr>
        <p:spPr>
          <a:xfrm>
            <a:off x="460382" y="2455524"/>
            <a:ext cx="923607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ConfigureServices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IServiceCollection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    services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AddMvc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 {</a:t>
            </a:r>
            <a:endParaRPr lang="bg-BG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options</a:t>
            </a:r>
            <a:r>
              <a:rPr lang="en-US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Filters</a:t>
            </a:r>
            <a:r>
              <a:rPr lang="en-US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(new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SimpleActionFilter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());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instant</a:t>
            </a:r>
            <a:endParaRPr lang="bg-BG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options</a:t>
            </a:r>
            <a:r>
              <a:rPr lang="en-US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Filters</a:t>
            </a:r>
            <a:r>
              <a:rPr lang="en-US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Add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(typeof(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SimpleActionFilter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));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by type</a:t>
            </a:r>
            <a:endParaRPr lang="bg-BG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  <a:endParaRPr lang="bg-BG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IHostingEnvironment env)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22" name="Graphic 21" descr="Filter">
            <a:extLst>
              <a:ext uri="{FF2B5EF4-FFF2-40B4-BE49-F238E27FC236}">
                <a16:creationId xmlns:a16="http://schemas.microsoft.com/office/drawing/2014/main" id="{FF3306D1-5101-4AF5-A69D-41BAA62E2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9164" y="3126538"/>
            <a:ext cx="2149334" cy="3015316"/>
          </a:xfrm>
          <a:prstGeom prst="rect">
            <a:avLst/>
          </a:prstGeom>
        </p:spPr>
      </p:pic>
      <p:pic>
        <p:nvPicPr>
          <p:cNvPr id="24" name="Graphic 23" descr="Gears">
            <a:extLst>
              <a:ext uri="{FF2B5EF4-FFF2-40B4-BE49-F238E27FC236}">
                <a16:creationId xmlns:a16="http://schemas.microsoft.com/office/drawing/2014/main" id="{7D4E3858-65F8-4B12-ACEB-C5DDFF359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4868" y="1895018"/>
            <a:ext cx="1717926" cy="1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9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AB957-EDB5-49C6-9130-B94EB06D2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5397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ASP.NET Core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also includes built-in attribute-based </a:t>
            </a:r>
            <a:r>
              <a:rPr lang="en-US" b="1" dirty="0">
                <a:solidFill>
                  <a:schemeClr val="bg1"/>
                </a:solidFill>
              </a:rPr>
              <a:t>Filters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4AB37-D8B1-4444-9777-587E1AF7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FC01-6980-4AB8-BE2D-095534723F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88926-F6FC-4ADF-B2C1-32C2B9758DE3}"/>
              </a:ext>
            </a:extLst>
          </p:cNvPr>
          <p:cNvSpPr txBox="1">
            <a:spLocks/>
          </p:cNvSpPr>
          <p:nvPr/>
        </p:nvSpPr>
        <p:spPr>
          <a:xfrm>
            <a:off x="1410470" y="1913915"/>
            <a:ext cx="937106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AddHeaderAttribute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ResultFilterAttribute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string name;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string value;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AddHeaderAttribute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name,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value)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this.name = name;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this.value = value;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override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OnResultExecuting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ResultExecutingContext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Response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Headers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name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new string[] {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});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base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OnResultExecuting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(context);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211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AB957-EDB5-49C6-9130-B94EB06D2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78208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Attributes</a:t>
            </a:r>
            <a:r>
              <a:rPr lang="en-US" sz="3200" dirty="0"/>
              <a:t> allow </a:t>
            </a:r>
            <a:r>
              <a:rPr lang="en-US" sz="3200" b="1" dirty="0">
                <a:solidFill>
                  <a:schemeClr val="bg1"/>
                </a:solidFill>
              </a:rPr>
              <a:t>Filters </a:t>
            </a:r>
            <a:r>
              <a:rPr lang="en-US" sz="3200" dirty="0"/>
              <a:t>to accept </a:t>
            </a:r>
            <a:r>
              <a:rPr lang="en-US" sz="3200" b="1" dirty="0">
                <a:solidFill>
                  <a:schemeClr val="bg1"/>
                </a:solidFill>
              </a:rPr>
              <a:t>arguments</a:t>
            </a:r>
          </a:p>
          <a:p>
            <a:r>
              <a:rPr lang="en-US" sz="3200" dirty="0"/>
              <a:t>This particular </a:t>
            </a:r>
            <a:r>
              <a:rPr lang="en-US" sz="3200" b="1" dirty="0">
                <a:solidFill>
                  <a:schemeClr val="bg1"/>
                </a:solidFill>
              </a:rPr>
              <a:t>Filter </a:t>
            </a:r>
            <a:r>
              <a:rPr lang="en-US" sz="3200" dirty="0"/>
              <a:t>will attach the given </a:t>
            </a:r>
            <a:r>
              <a:rPr lang="en-US" sz="3200" b="1" dirty="0">
                <a:solidFill>
                  <a:schemeClr val="bg1"/>
                </a:solidFill>
              </a:rPr>
              <a:t>Header </a:t>
            </a:r>
            <a:r>
              <a:rPr lang="en-US" sz="3200" dirty="0"/>
              <a:t>and its </a:t>
            </a:r>
            <a:r>
              <a:rPr lang="en-US" sz="3200" b="1" dirty="0">
                <a:solidFill>
                  <a:schemeClr val="bg1"/>
                </a:solidFill>
              </a:rPr>
              <a:t>value </a:t>
            </a:r>
            <a:r>
              <a:rPr lang="en-US" sz="3200" dirty="0"/>
              <a:t>to </a:t>
            </a:r>
            <a:br>
              <a:rPr lang="en-US" sz="3200" dirty="0"/>
            </a:br>
            <a:r>
              <a:rPr lang="en-US" sz="3200" dirty="0"/>
              <a:t>every </a:t>
            </a:r>
            <a:r>
              <a:rPr lang="en-US" sz="3200" b="1" dirty="0">
                <a:solidFill>
                  <a:schemeClr val="bg1"/>
                </a:solidFill>
              </a:rPr>
              <a:t>Result </a:t>
            </a:r>
            <a:r>
              <a:rPr lang="en-US" sz="3200" dirty="0"/>
              <a:t>in the </a:t>
            </a:r>
            <a:r>
              <a:rPr lang="en-US" sz="3200" b="1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4AB37-D8B1-4444-9777-587E1AF7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9FC01-6980-4AB8-BE2D-095534723F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188926-F6FC-4ADF-B2C1-32C2B9758DE3}"/>
              </a:ext>
            </a:extLst>
          </p:cNvPr>
          <p:cNvSpPr txBox="1">
            <a:spLocks/>
          </p:cNvSpPr>
          <p:nvPr/>
        </p:nvSpPr>
        <p:spPr>
          <a:xfrm>
            <a:off x="1410470" y="3132632"/>
            <a:ext cx="9371060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AddHeader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Author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", 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Steve Smith @ardalis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SampleController : Controller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Index()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Content("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Examine the headers using developer tools.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Test()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return Content("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Header will be present here too.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55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27110-C12E-4B76-9DE7-E22A7B7D1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19280"/>
          </a:xfrm>
        </p:spPr>
        <p:txBody>
          <a:bodyPr>
            <a:normAutofit/>
          </a:bodyPr>
          <a:lstStyle/>
          <a:p>
            <a:r>
              <a:rPr lang="en-US" sz="3000" dirty="0"/>
              <a:t>Several of the </a:t>
            </a:r>
            <a:r>
              <a:rPr lang="en-US" sz="3000" b="1" dirty="0">
                <a:solidFill>
                  <a:schemeClr val="bg1"/>
                </a:solidFill>
              </a:rPr>
              <a:t>Filter</a:t>
            </a:r>
            <a:r>
              <a:rPr lang="en-US" sz="3000" dirty="0"/>
              <a:t> interfaces have corresponding </a:t>
            </a:r>
            <a:r>
              <a:rPr lang="en-US" sz="3000" b="1" dirty="0">
                <a:solidFill>
                  <a:schemeClr val="bg1"/>
                </a:solidFill>
              </a:rPr>
              <a:t>Attributes</a:t>
            </a:r>
          </a:p>
          <a:p>
            <a:pPr lvl="1"/>
            <a:r>
              <a:rPr lang="en-US" sz="2800" dirty="0"/>
              <a:t>These can be used as </a:t>
            </a:r>
            <a:r>
              <a:rPr lang="en-US" sz="2800" b="1" dirty="0">
                <a:solidFill>
                  <a:schemeClr val="bg1"/>
                </a:solidFill>
              </a:rPr>
              <a:t>base classes </a:t>
            </a:r>
            <a:r>
              <a:rPr lang="en-US" sz="2800" dirty="0"/>
              <a:t>for custom implementation</a:t>
            </a:r>
          </a:p>
          <a:p>
            <a:r>
              <a:rPr lang="en-US" sz="3000" dirty="0"/>
              <a:t>Filter Attributes: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ActionFilterAttribute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ExceptionFilterAttribute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ResultFilterAttribute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FormatFilterAttribute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ServiceFilterAttribute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TypeFilterAttribute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3CE3B-5BE3-4AED-A0CC-B19FA437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3C54F-88EE-4EBB-84E7-303DF71B2E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F20D1-302D-4344-BADE-57109DC8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75" y="2492722"/>
            <a:ext cx="4691451" cy="40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73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3203B-8284-4A63-A89D-4AE0C07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Filters</a:t>
            </a:r>
            <a:r>
              <a:rPr lang="en-US" sz="3200" dirty="0"/>
              <a:t> that are implemented as </a:t>
            </a:r>
            <a:r>
              <a:rPr lang="en-US" sz="3200" b="1" dirty="0">
                <a:solidFill>
                  <a:schemeClr val="bg1"/>
                </a:solidFill>
              </a:rPr>
              <a:t>Attributes</a:t>
            </a:r>
            <a:r>
              <a:rPr lang="en-US" sz="3200" dirty="0"/>
              <a:t>:</a:t>
            </a:r>
          </a:p>
          <a:p>
            <a:pPr lvl="1"/>
            <a:r>
              <a:rPr lang="en-US" sz="3000" dirty="0"/>
              <a:t>Are added directly to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classes or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  <a:r>
              <a:rPr lang="en-US" sz="3000" dirty="0"/>
              <a:t> methods</a:t>
            </a:r>
          </a:p>
          <a:p>
            <a:pPr lvl="1"/>
            <a:r>
              <a:rPr lang="en-US" sz="3000" dirty="0"/>
              <a:t>Cannot have </a:t>
            </a:r>
            <a:r>
              <a:rPr lang="en-US" sz="3000" b="1" dirty="0">
                <a:solidFill>
                  <a:schemeClr val="bg1"/>
                </a:solidFill>
              </a:rPr>
              <a:t>constructor dependencies</a:t>
            </a:r>
            <a:r>
              <a:rPr lang="en-US" sz="3000" dirty="0"/>
              <a:t> provided by </a:t>
            </a:r>
            <a:r>
              <a:rPr lang="en-US" sz="3000" b="1" dirty="0">
                <a:solidFill>
                  <a:schemeClr val="bg1"/>
                </a:solidFill>
              </a:rPr>
              <a:t>DI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Parameters</a:t>
            </a:r>
            <a:r>
              <a:rPr lang="en-US" sz="3000" dirty="0"/>
              <a:t> must be supplied where the </a:t>
            </a:r>
            <a:r>
              <a:rPr lang="en-US" sz="3000" b="1" dirty="0">
                <a:solidFill>
                  <a:schemeClr val="bg1"/>
                </a:solidFill>
              </a:rPr>
              <a:t>attributes</a:t>
            </a:r>
            <a:r>
              <a:rPr lang="en-US" sz="3000" dirty="0"/>
              <a:t> are applied</a:t>
            </a:r>
          </a:p>
          <a:p>
            <a:pPr lvl="1"/>
            <a:r>
              <a:rPr lang="en-US" sz="3000" dirty="0"/>
              <a:t>This is a limitation of how filters </a:t>
            </a:r>
            <a:r>
              <a:rPr lang="en-US" sz="3000" b="1" dirty="0">
                <a:solidFill>
                  <a:schemeClr val="bg1"/>
                </a:solidFill>
              </a:rPr>
              <a:t>attributes</a:t>
            </a:r>
            <a:r>
              <a:rPr lang="en-US" sz="3000" dirty="0"/>
              <a:t> work</a:t>
            </a:r>
          </a:p>
          <a:p>
            <a:r>
              <a:rPr lang="en-US" sz="3200" dirty="0"/>
              <a:t>There are several approaches to include </a:t>
            </a:r>
            <a:r>
              <a:rPr lang="en-US" sz="3200" b="1" dirty="0">
                <a:solidFill>
                  <a:schemeClr val="bg1"/>
                </a:solidFill>
              </a:rPr>
              <a:t>DI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Filter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Attributes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ServiceFilterAttribute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TypeFilterAttribute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E6AB-DFCA-4E61-B3BF-069C50B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8F6BC-EC78-4381-B54F-A2D2011755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1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80DF8-1035-45DF-B6AD-273D44433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200" noProof="1"/>
              <a:t>Service filter implementation types are registered in </a:t>
            </a:r>
            <a:r>
              <a:rPr lang="en-US" sz="3200" b="1" noProof="1">
                <a:solidFill>
                  <a:schemeClr val="bg1"/>
                </a:solidFill>
              </a:rPr>
              <a:t>DI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ServiceFilterAttribute</a:t>
            </a:r>
            <a:r>
              <a:rPr lang="en-US" sz="3000" noProof="1"/>
              <a:t> retrieves an instance of the filter from </a:t>
            </a:r>
            <a:r>
              <a:rPr lang="en-US" sz="3000" b="1" noProof="1">
                <a:solidFill>
                  <a:schemeClr val="bg1"/>
                </a:solidFill>
              </a:rPr>
              <a:t>DI</a:t>
            </a:r>
          </a:p>
          <a:p>
            <a:pPr lvl="1"/>
            <a:r>
              <a:rPr lang="en-US" sz="3000" noProof="1"/>
              <a:t>Used only for </a:t>
            </a:r>
            <a:r>
              <a:rPr lang="en-US" sz="3000" b="1" noProof="1">
                <a:solidFill>
                  <a:schemeClr val="bg1"/>
                </a:solidFill>
              </a:rPr>
              <a:t>Filters</a:t>
            </a:r>
            <a:r>
              <a:rPr lang="en-US" sz="3000" noProof="1"/>
              <a:t> that are registered as </a:t>
            </a:r>
            <a:r>
              <a:rPr lang="en-US" sz="3000" b="1" noProof="1">
                <a:solidFill>
                  <a:schemeClr val="bg1"/>
                </a:solidFill>
              </a:rPr>
              <a:t>Services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TypeFilterAttribute</a:t>
            </a:r>
            <a:r>
              <a:rPr lang="en-US" sz="3200" noProof="1"/>
              <a:t> is similar to </a:t>
            </a:r>
            <a:r>
              <a:rPr lang="en-US" sz="3200" b="1" noProof="1">
                <a:solidFill>
                  <a:schemeClr val="bg1"/>
                </a:solidFill>
              </a:rPr>
              <a:t>ServiceFilterAttribute</a:t>
            </a:r>
          </a:p>
          <a:p>
            <a:pPr lvl="1"/>
            <a:r>
              <a:rPr lang="en-US" sz="3000" noProof="1"/>
              <a:t>The type is not resolved directly from the DI container</a:t>
            </a:r>
          </a:p>
          <a:p>
            <a:pPr lvl="1"/>
            <a:r>
              <a:rPr lang="en-US" sz="3000" noProof="1"/>
              <a:t>Type is instantiated using </a:t>
            </a:r>
            <a:r>
              <a:rPr lang="en-US" sz="3000" b="1" noProof="1">
                <a:solidFill>
                  <a:schemeClr val="bg1"/>
                </a:solidFill>
              </a:rPr>
              <a:t>ObjectFactory</a:t>
            </a:r>
            <a:r>
              <a:rPr lang="en-US" sz="3000" noProof="1"/>
              <a:t>.</a:t>
            </a:r>
          </a:p>
          <a:p>
            <a:r>
              <a:rPr lang="en-US" sz="3200" noProof="1"/>
              <a:t>There are ways to control the </a:t>
            </a:r>
            <a:r>
              <a:rPr lang="en-US" sz="3200" b="1" noProof="1">
                <a:solidFill>
                  <a:schemeClr val="bg1"/>
                </a:solidFill>
              </a:rPr>
              <a:t>reusability</a:t>
            </a:r>
            <a:r>
              <a:rPr lang="en-US" sz="3200" noProof="1"/>
              <a:t> of the instances</a:t>
            </a:r>
          </a:p>
          <a:p>
            <a:pPr lvl="1"/>
            <a:r>
              <a:rPr lang="en-US" sz="3000" noProof="1"/>
              <a:t>There is no guarantee that a </a:t>
            </a:r>
            <a:r>
              <a:rPr lang="en-US" sz="3000" b="1" noProof="1">
                <a:solidFill>
                  <a:schemeClr val="bg1"/>
                </a:solidFill>
              </a:rPr>
              <a:t>single instance </a:t>
            </a:r>
            <a:r>
              <a:rPr lang="en-US" sz="3000" noProof="1"/>
              <a:t>will be created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8FB93C-841D-4420-9473-E618B9AC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Dependency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E1693-E042-4681-9CE3-AAEB21821B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3AFF62-0997-4B11-A203-A56445D1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8B350-3AF3-49AF-AD02-B82BF40084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9B717-4F0C-4F8C-8B55-DD7EB4D6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2"/>
          <a:stretch/>
        </p:blipFill>
        <p:spPr>
          <a:xfrm>
            <a:off x="792497" y="1567543"/>
            <a:ext cx="10607006" cy="4601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166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DAB1FD-0F94-46E0-9FCD-B8607163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B9C44-2CB5-4FDB-B7B2-1A85B6152C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3B455-4DDF-4F8B-B7A4-2BF5C790E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1" y="1320351"/>
            <a:ext cx="11149258" cy="4834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437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9656D-55AC-4723-84FE-242DF6191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4734"/>
            <a:ext cx="10961783" cy="768084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BA4C2-C81E-4839-9BF2-13233CEED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40347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06A89-2071-4E17-889C-511CD306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B4661-21A0-4375-AC88-EE1058A0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97" y="867743"/>
            <a:ext cx="2857893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Application Flow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Application Environments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Request Lifecycle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Logging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Error Handling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Middleware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CE2A8-3A98-407A-A300-8149AEEBD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269989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Web Applications </a:t>
            </a:r>
            <a:r>
              <a:rPr lang="en-US" sz="3000" dirty="0"/>
              <a:t>handle </a:t>
            </a:r>
            <a:r>
              <a:rPr lang="en-US" sz="3000" b="1" dirty="0">
                <a:solidFill>
                  <a:schemeClr val="bg1"/>
                </a:solidFill>
              </a:rPr>
              <a:t>Requests</a:t>
            </a:r>
            <a:r>
              <a:rPr lang="en-US" sz="3000" dirty="0"/>
              <a:t> and produce </a:t>
            </a:r>
            <a:r>
              <a:rPr lang="en-US" sz="3000" b="1" dirty="0">
                <a:solidFill>
                  <a:schemeClr val="bg1"/>
                </a:solidFill>
              </a:rPr>
              <a:t>Responses</a:t>
            </a:r>
          </a:p>
          <a:p>
            <a:pPr lvl="1"/>
            <a:r>
              <a:rPr lang="en-US" sz="2800" dirty="0"/>
              <a:t>The whole process is naturally ordered in some kind of </a:t>
            </a:r>
            <a:r>
              <a:rPr lang="en-US" sz="2800" b="1" dirty="0">
                <a:solidFill>
                  <a:schemeClr val="bg1"/>
                </a:solidFill>
              </a:rPr>
              <a:t>pipeline</a:t>
            </a:r>
          </a:p>
          <a:p>
            <a:pPr lvl="1"/>
            <a:r>
              <a:rPr lang="en-US" sz="2800" dirty="0"/>
              <a:t>In most cases, the process is </a:t>
            </a:r>
            <a:r>
              <a:rPr lang="en-US" sz="2800" b="1" dirty="0">
                <a:solidFill>
                  <a:schemeClr val="bg1"/>
                </a:solidFill>
              </a:rPr>
              <a:t>extensible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modifiable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Web Applications </a:t>
            </a:r>
            <a:r>
              <a:rPr lang="en-US" sz="3000" dirty="0"/>
              <a:t>have different </a:t>
            </a:r>
            <a:r>
              <a:rPr lang="en-US" sz="3000" b="1" dirty="0">
                <a:solidFill>
                  <a:schemeClr val="bg1"/>
                </a:solidFill>
              </a:rPr>
              <a:t>deployment environments</a:t>
            </a:r>
          </a:p>
          <a:p>
            <a:pPr lvl="1"/>
            <a:r>
              <a:rPr lang="en-US" sz="2800" dirty="0"/>
              <a:t>The environments determine the </a:t>
            </a:r>
            <a:r>
              <a:rPr lang="en-US" sz="2800" b="1" dirty="0">
                <a:solidFill>
                  <a:schemeClr val="bg1"/>
                </a:solidFill>
              </a:rPr>
              <a:t>behavior</a:t>
            </a:r>
            <a:r>
              <a:rPr lang="en-US" sz="2800" dirty="0"/>
              <a:t> of the </a:t>
            </a:r>
            <a:br>
              <a:rPr lang="en-US" sz="2800" dirty="0"/>
            </a:br>
            <a:r>
              <a:rPr lang="en-US" sz="2800" dirty="0"/>
              <a:t>application</a:t>
            </a:r>
            <a:endParaRPr lang="en-US" sz="3000" dirty="0"/>
          </a:p>
          <a:p>
            <a:pPr lvl="1"/>
            <a:r>
              <a:rPr lang="en-US" sz="2800" dirty="0"/>
              <a:t>The environments may also affect the pipeline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Web Applications </a:t>
            </a:r>
            <a:r>
              <a:rPr lang="en-US" sz="3000" dirty="0"/>
              <a:t>have initial </a:t>
            </a:r>
            <a:r>
              <a:rPr lang="en-US" sz="3000" b="1" dirty="0">
                <a:solidFill>
                  <a:schemeClr val="bg1"/>
                </a:solidFill>
              </a:rPr>
              <a:t>configuration</a:t>
            </a:r>
          </a:p>
          <a:p>
            <a:pPr lvl="1"/>
            <a:r>
              <a:rPr lang="en-US" sz="2800" dirty="0"/>
              <a:t>Host, Security, Directories, Conventions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73452-8ACC-4054-BA39-2AA3BD13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Fundamentals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4419-9271-405B-84B1-D21CAE2C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78" y="3769915"/>
            <a:ext cx="3006913" cy="2696198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C68E0AA4-8BB3-4EA0-851F-7F98D3DDE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9533" y="1389487"/>
            <a:ext cx="2013610" cy="20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7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2499F-608F-44F6-B0EE-6CD0CD71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Request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49236-B7CE-42F7-9389-D5E0B62911BC}"/>
              </a:ext>
            </a:extLst>
          </p:cNvPr>
          <p:cNvSpPr txBox="1"/>
          <p:nvPr/>
        </p:nvSpPr>
        <p:spPr>
          <a:xfrm>
            <a:off x="200944" y="1828418"/>
            <a:ext cx="1361335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Request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0C9CAFE-C060-44AC-AF82-DAFE44DA70AE}"/>
              </a:ext>
            </a:extLst>
          </p:cNvPr>
          <p:cNvSpPr/>
          <p:nvPr/>
        </p:nvSpPr>
        <p:spPr bwMode="auto">
          <a:xfrm>
            <a:off x="318034" y="2369360"/>
            <a:ext cx="1110342" cy="22637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F4B72A-5C6C-46D6-8E47-FC2DE7F1BF79}"/>
              </a:ext>
            </a:extLst>
          </p:cNvPr>
          <p:cNvGrpSpPr/>
          <p:nvPr/>
        </p:nvGrpSpPr>
        <p:grpSpPr>
          <a:xfrm>
            <a:off x="1809063" y="1628257"/>
            <a:ext cx="2193918" cy="1394656"/>
            <a:chOff x="2043405" y="1296838"/>
            <a:chExt cx="2193918" cy="13946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81ADBF-F4D8-4D96-AA9E-DE4949DABA98}"/>
                </a:ext>
              </a:extLst>
            </p:cNvPr>
            <p:cNvSpPr/>
            <p:nvPr/>
          </p:nvSpPr>
          <p:spPr bwMode="auto">
            <a:xfrm>
              <a:off x="2043405" y="1357099"/>
              <a:ext cx="2193918" cy="1274134"/>
            </a:xfrm>
            <a:prstGeom prst="roundRect">
              <a:avLst/>
            </a:prstGeom>
            <a:solidFill>
              <a:schemeClr val="accent2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48B7C-ED58-49B3-9EAE-7C11ACA04B6B}"/>
                </a:ext>
              </a:extLst>
            </p:cNvPr>
            <p:cNvSpPr txBox="1"/>
            <p:nvPr/>
          </p:nvSpPr>
          <p:spPr>
            <a:xfrm>
              <a:off x="2154759" y="1296838"/>
              <a:ext cx="1971208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Middleware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114EA5-A7ED-4E0F-9B83-4F9FBB55ED88}"/>
                </a:ext>
              </a:extLst>
            </p:cNvPr>
            <p:cNvSpPr txBox="1"/>
            <p:nvPr/>
          </p:nvSpPr>
          <p:spPr>
            <a:xfrm>
              <a:off x="2064893" y="1813204"/>
              <a:ext cx="2150941" cy="87829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Components on the HTTP Pipeline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C6BEE42-EA51-4DE4-8C65-24919309CD05}"/>
              </a:ext>
            </a:extLst>
          </p:cNvPr>
          <p:cNvSpPr/>
          <p:nvPr/>
        </p:nvSpPr>
        <p:spPr bwMode="auto">
          <a:xfrm>
            <a:off x="4253974" y="2365690"/>
            <a:ext cx="559837" cy="2515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5E206-2AA6-4377-95DF-71433AFBA3ED}"/>
              </a:ext>
            </a:extLst>
          </p:cNvPr>
          <p:cNvGrpSpPr/>
          <p:nvPr/>
        </p:nvGrpSpPr>
        <p:grpSpPr>
          <a:xfrm>
            <a:off x="5064804" y="1628257"/>
            <a:ext cx="2551373" cy="1334395"/>
            <a:chOff x="5099728" y="1296838"/>
            <a:chExt cx="2551373" cy="133439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660F7F-E41A-443D-A4D7-399FE6F244D3}"/>
                </a:ext>
              </a:extLst>
            </p:cNvPr>
            <p:cNvSpPr/>
            <p:nvPr/>
          </p:nvSpPr>
          <p:spPr bwMode="auto">
            <a:xfrm>
              <a:off x="5099728" y="1357099"/>
              <a:ext cx="2551373" cy="1274134"/>
            </a:xfrm>
            <a:prstGeom prst="roundRect">
              <a:avLst/>
            </a:prstGeom>
            <a:solidFill>
              <a:schemeClr val="accent1">
                <a:lumMod val="50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376F3-69A5-43DD-8FA3-BF6EF9426E1F}"/>
                </a:ext>
              </a:extLst>
            </p:cNvPr>
            <p:cNvSpPr txBox="1"/>
            <p:nvPr/>
          </p:nvSpPr>
          <p:spPr>
            <a:xfrm>
              <a:off x="5229224" y="1296838"/>
              <a:ext cx="2292377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Routing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81B371-5D57-41CC-A7E8-9DBCD38D3733}"/>
                </a:ext>
              </a:extLst>
            </p:cNvPr>
            <p:cNvSpPr txBox="1"/>
            <p:nvPr/>
          </p:nvSpPr>
          <p:spPr>
            <a:xfrm>
              <a:off x="5124716" y="1719896"/>
              <a:ext cx="2501394" cy="87829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Routing Middleware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MVC Route Handler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FD235A-58BC-44F0-AF40-B6AB459A867C}"/>
              </a:ext>
            </a:extLst>
          </p:cNvPr>
          <p:cNvSpPr/>
          <p:nvPr/>
        </p:nvSpPr>
        <p:spPr bwMode="auto">
          <a:xfrm>
            <a:off x="7906927" y="2356783"/>
            <a:ext cx="559837" cy="25153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028D9-0B73-493E-8B01-B419505928D5}"/>
              </a:ext>
            </a:extLst>
          </p:cNvPr>
          <p:cNvGrpSpPr/>
          <p:nvPr/>
        </p:nvGrpSpPr>
        <p:grpSpPr>
          <a:xfrm>
            <a:off x="8717755" y="1628256"/>
            <a:ext cx="3255716" cy="1394658"/>
            <a:chOff x="8755219" y="1296837"/>
            <a:chExt cx="3255716" cy="139465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771850-F073-4693-9E8D-E2840146DEC7}"/>
                </a:ext>
              </a:extLst>
            </p:cNvPr>
            <p:cNvSpPr/>
            <p:nvPr/>
          </p:nvSpPr>
          <p:spPr bwMode="auto">
            <a:xfrm>
              <a:off x="8794978" y="1324053"/>
              <a:ext cx="3176198" cy="1367442"/>
            </a:xfrm>
            <a:prstGeom prst="roundRect">
              <a:avLst/>
            </a:prstGeom>
            <a:solidFill>
              <a:schemeClr val="bg2">
                <a:lumMod val="50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D2BFA1-26B4-4E2D-A5EC-EC69B2BE4F10}"/>
                </a:ext>
              </a:extLst>
            </p:cNvPr>
            <p:cNvSpPr txBox="1"/>
            <p:nvPr/>
          </p:nvSpPr>
          <p:spPr>
            <a:xfrm>
              <a:off x="8755219" y="1296837"/>
              <a:ext cx="3255716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Controller</a:t>
              </a:r>
              <a:r>
                <a:rPr lang="bg-BG" sz="2400" b="1" dirty="0">
                  <a:solidFill>
                    <a:schemeClr val="bg2"/>
                  </a:solidFill>
                </a:rPr>
                <a:t> </a:t>
              </a:r>
              <a:r>
                <a:rPr lang="en-US" sz="2400" b="1" dirty="0">
                  <a:solidFill>
                    <a:schemeClr val="bg2"/>
                  </a:solidFill>
                </a:rPr>
                <a:t>Initialization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883038-B81D-44F8-8B89-C1F55A3E72C0}"/>
                </a:ext>
              </a:extLst>
            </p:cNvPr>
            <p:cNvSpPr txBox="1"/>
            <p:nvPr/>
          </p:nvSpPr>
          <p:spPr>
            <a:xfrm>
              <a:off x="8954063" y="1775174"/>
              <a:ext cx="2882439" cy="87829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Controller Action Invoker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Controller Factory</a:t>
              </a:r>
            </a:p>
          </p:txBody>
        </p:sp>
      </p:grp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BA1454D-8388-4331-9A30-B4389BB3E6AF}"/>
              </a:ext>
            </a:extLst>
          </p:cNvPr>
          <p:cNvSpPr/>
          <p:nvPr/>
        </p:nvSpPr>
        <p:spPr bwMode="auto">
          <a:xfrm>
            <a:off x="10222524" y="3193408"/>
            <a:ext cx="270587" cy="48519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F62ED3-69E2-4587-8B4C-00C32AD9A843}"/>
              </a:ext>
            </a:extLst>
          </p:cNvPr>
          <p:cNvGrpSpPr/>
          <p:nvPr/>
        </p:nvGrpSpPr>
        <p:grpSpPr>
          <a:xfrm>
            <a:off x="8754430" y="3841916"/>
            <a:ext cx="3255716" cy="2784250"/>
            <a:chOff x="8755219" y="3517675"/>
            <a:chExt cx="3255716" cy="241382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DEFD050-741A-4A0D-BA52-5A8AC0FFCAD4}"/>
                </a:ext>
              </a:extLst>
            </p:cNvPr>
            <p:cNvSpPr/>
            <p:nvPr/>
          </p:nvSpPr>
          <p:spPr bwMode="auto">
            <a:xfrm>
              <a:off x="8794978" y="3544891"/>
              <a:ext cx="3176198" cy="23450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25CF6C-0F65-4051-B742-B4F5103F3758}"/>
                </a:ext>
              </a:extLst>
            </p:cNvPr>
            <p:cNvSpPr txBox="1"/>
            <p:nvPr/>
          </p:nvSpPr>
          <p:spPr>
            <a:xfrm>
              <a:off x="8755219" y="3517675"/>
              <a:ext cx="3255716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Action Execution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E9977-5DBE-4457-B23A-44C7D1E37B8D}"/>
                </a:ext>
              </a:extLst>
            </p:cNvPr>
            <p:cNvSpPr txBox="1"/>
            <p:nvPr/>
          </p:nvSpPr>
          <p:spPr>
            <a:xfrm>
              <a:off x="8954063" y="3996012"/>
              <a:ext cx="2882439" cy="193548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Model Binding</a:t>
              </a:r>
              <a:endParaRPr lang="bg-BG" sz="2000" dirty="0">
                <a:solidFill>
                  <a:schemeClr val="bg2"/>
                </a:solidFill>
              </a:endParaRP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Model Validation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Action Filters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Action Execution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Action Filters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Action Result</a:t>
              </a:r>
            </a:p>
          </p:txBody>
        </p:sp>
      </p:grpSp>
      <p:sp>
        <p:nvSpPr>
          <p:cNvPr id="36" name="Arrow: Left 35">
            <a:extLst>
              <a:ext uri="{FF2B5EF4-FFF2-40B4-BE49-F238E27FC236}">
                <a16:creationId xmlns:a16="http://schemas.microsoft.com/office/drawing/2014/main" id="{B68D22E0-1226-46CD-89E8-18FD5E69FFA4}"/>
              </a:ext>
            </a:extLst>
          </p:cNvPr>
          <p:cNvSpPr/>
          <p:nvPr/>
        </p:nvSpPr>
        <p:spPr bwMode="auto">
          <a:xfrm>
            <a:off x="7906927" y="4797317"/>
            <a:ext cx="559837" cy="25153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AB4424-2865-4CF6-AD14-1048507AC76D}"/>
              </a:ext>
            </a:extLst>
          </p:cNvPr>
          <p:cNvGrpSpPr/>
          <p:nvPr/>
        </p:nvGrpSpPr>
        <p:grpSpPr>
          <a:xfrm>
            <a:off x="5064804" y="4135928"/>
            <a:ext cx="2551374" cy="1756653"/>
            <a:chOff x="5102268" y="4133312"/>
            <a:chExt cx="2551374" cy="175665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3BA270A-7771-4735-894D-0644F4E443DD}"/>
                </a:ext>
              </a:extLst>
            </p:cNvPr>
            <p:cNvSpPr/>
            <p:nvPr/>
          </p:nvSpPr>
          <p:spPr bwMode="auto">
            <a:xfrm>
              <a:off x="5102268" y="4133312"/>
              <a:ext cx="2551374" cy="1756653"/>
            </a:xfrm>
            <a:prstGeom prst="roundRect">
              <a:avLst/>
            </a:prstGeom>
            <a:solidFill>
              <a:srgbClr val="FF0000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647777-0EDF-4C7B-80E5-1598E8AB332A}"/>
                </a:ext>
              </a:extLst>
            </p:cNvPr>
            <p:cNvSpPr txBox="1"/>
            <p:nvPr/>
          </p:nvSpPr>
          <p:spPr>
            <a:xfrm>
              <a:off x="5185879" y="4133312"/>
              <a:ext cx="2384146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Result Execution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73AE53-BC6F-45C4-BB9F-60F77AD3D7F9}"/>
                </a:ext>
              </a:extLst>
            </p:cNvPr>
            <p:cNvSpPr txBox="1"/>
            <p:nvPr/>
          </p:nvSpPr>
          <p:spPr>
            <a:xfrm>
              <a:off x="5185879" y="4623003"/>
              <a:ext cx="2384147" cy="121684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</a:rPr>
                <a:t>Result Filters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Invoke Action Filters</a:t>
              </a:r>
              <a:br>
                <a:rPr lang="en-US" sz="2000" dirty="0">
                  <a:solidFill>
                    <a:schemeClr val="bg2"/>
                  </a:solidFill>
                </a:rPr>
              </a:br>
              <a:r>
                <a:rPr lang="en-US" sz="2000" dirty="0">
                  <a:solidFill>
                    <a:schemeClr val="bg2"/>
                  </a:solidFill>
                </a:rPr>
                <a:t>Result Filters</a:t>
              </a:r>
            </a:p>
          </p:txBody>
        </p:sp>
      </p:grpSp>
      <p:sp>
        <p:nvSpPr>
          <p:cNvPr id="42" name="Arrow: Left 41">
            <a:extLst>
              <a:ext uri="{FF2B5EF4-FFF2-40B4-BE49-F238E27FC236}">
                <a16:creationId xmlns:a16="http://schemas.microsoft.com/office/drawing/2014/main" id="{24E00905-F23C-4DD6-AD4B-9F933182D4A0}"/>
              </a:ext>
            </a:extLst>
          </p:cNvPr>
          <p:cNvSpPr/>
          <p:nvPr/>
        </p:nvSpPr>
        <p:spPr bwMode="auto">
          <a:xfrm>
            <a:off x="4251784" y="4499854"/>
            <a:ext cx="559837" cy="25153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605F6E0-D2B8-4C98-8677-5E670C88FD9F}"/>
              </a:ext>
            </a:extLst>
          </p:cNvPr>
          <p:cNvSpPr/>
          <p:nvPr/>
        </p:nvSpPr>
        <p:spPr bwMode="auto">
          <a:xfrm>
            <a:off x="1804685" y="4094746"/>
            <a:ext cx="2193918" cy="1274134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027F01-47FF-4376-A308-F3322254448B}"/>
              </a:ext>
            </a:extLst>
          </p:cNvPr>
          <p:cNvSpPr txBox="1"/>
          <p:nvPr/>
        </p:nvSpPr>
        <p:spPr>
          <a:xfrm>
            <a:off x="1968963" y="4094746"/>
            <a:ext cx="1865361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View Engine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52724C-53AD-4955-954E-D0987F308DD5}"/>
              </a:ext>
            </a:extLst>
          </p:cNvPr>
          <p:cNvSpPr txBox="1"/>
          <p:nvPr/>
        </p:nvSpPr>
        <p:spPr>
          <a:xfrm>
            <a:off x="1830550" y="4513016"/>
            <a:ext cx="2150941" cy="87829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solidFill>
                  <a:schemeClr val="bg2"/>
                </a:solidFill>
              </a:rPr>
              <a:t>Find and Render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the View</a:t>
            </a:r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AE605D1F-FCE8-402F-8170-2C7E47305DA7}"/>
              </a:ext>
            </a:extLst>
          </p:cNvPr>
          <p:cNvSpPr/>
          <p:nvPr/>
        </p:nvSpPr>
        <p:spPr bwMode="auto">
          <a:xfrm>
            <a:off x="1680979" y="5513599"/>
            <a:ext cx="3131021" cy="25153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8B73B6-5205-4687-8C1A-D03BD3E832DD}"/>
              </a:ext>
            </a:extLst>
          </p:cNvPr>
          <p:cNvSpPr txBox="1"/>
          <p:nvPr/>
        </p:nvSpPr>
        <p:spPr>
          <a:xfrm>
            <a:off x="200945" y="4318048"/>
            <a:ext cx="1497618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Response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52BC613-06A9-4912-A126-3280776D1DC2}"/>
              </a:ext>
            </a:extLst>
          </p:cNvPr>
          <p:cNvSpPr/>
          <p:nvPr/>
        </p:nvSpPr>
        <p:spPr bwMode="auto">
          <a:xfrm rot="10800000">
            <a:off x="318034" y="4842969"/>
            <a:ext cx="1110342" cy="22637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12399-773E-4676-AD50-EF48E918AF33}"/>
              </a:ext>
            </a:extLst>
          </p:cNvPr>
          <p:cNvSpPr txBox="1"/>
          <p:nvPr/>
        </p:nvSpPr>
        <p:spPr>
          <a:xfrm>
            <a:off x="1804685" y="5639364"/>
            <a:ext cx="3006936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Other Action Result</a:t>
            </a:r>
          </a:p>
        </p:txBody>
      </p:sp>
    </p:spTree>
    <p:extLst>
      <p:ext uri="{BB962C8B-B14F-4D97-AF65-F5344CB8AC3E}">
        <p14:creationId xmlns:p14="http://schemas.microsoft.com/office/powerpoint/2010/main" val="123955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 animBg="1"/>
      <p:bldP spid="23" grpId="0" animBg="1"/>
      <p:bldP spid="30" grpId="0" animBg="1"/>
      <p:bldP spid="36" grpId="0" animBg="1"/>
      <p:bldP spid="42" grpId="0" animBg="1"/>
      <p:bldP spid="44" grpId="0" animBg="1"/>
      <p:bldP spid="47" grpId="0" animBg="1"/>
      <p:bldP spid="48" grpId="0"/>
      <p:bldP spid="49" grpId="0" animBg="1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01F4D-DA5A-48E7-9529-5407058B1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74080" cy="5409949"/>
          </a:xfrm>
        </p:spPr>
        <p:txBody>
          <a:bodyPr>
            <a:normAutofit/>
          </a:bodyPr>
          <a:lstStyle/>
          <a:p>
            <a:r>
              <a:rPr lang="en-US" sz="3000" dirty="0"/>
              <a:t>The</a:t>
            </a:r>
            <a:r>
              <a:rPr lang="en-US" sz="3000" b="1" dirty="0"/>
              <a:t> </a:t>
            </a:r>
            <a:r>
              <a:rPr lang="en-US" sz="3000" b="1" noProof="1">
                <a:solidFill>
                  <a:schemeClr val="bg1"/>
                </a:solidFill>
              </a:rPr>
              <a:t>Controller</a:t>
            </a:r>
            <a:r>
              <a:rPr lang="en-US" sz="3000" noProof="1"/>
              <a:t> is one of the main components in the </a:t>
            </a:r>
            <a:r>
              <a:rPr lang="en-US" sz="3000" b="1" noProof="1">
                <a:solidFill>
                  <a:schemeClr val="bg1"/>
                </a:solidFill>
              </a:rPr>
              <a:t>Request pipeline</a:t>
            </a:r>
          </a:p>
          <a:p>
            <a:pPr lvl="1"/>
            <a:r>
              <a:rPr lang="en-US" sz="2800" noProof="1"/>
              <a:t>Each </a:t>
            </a:r>
            <a:r>
              <a:rPr lang="en-US" sz="2800" b="1" noProof="1">
                <a:solidFill>
                  <a:schemeClr val="bg1"/>
                </a:solidFill>
              </a:rPr>
              <a:t>Controller</a:t>
            </a:r>
            <a:r>
              <a:rPr lang="en-US" sz="2800" noProof="1"/>
              <a:t> has its own </a:t>
            </a:r>
            <a:r>
              <a:rPr lang="en-US" sz="2800" b="1" noProof="1">
                <a:solidFill>
                  <a:schemeClr val="bg1"/>
                </a:solidFill>
              </a:rPr>
              <a:t>ControllerContext</a:t>
            </a:r>
          </a:p>
          <a:p>
            <a:pPr lvl="1"/>
            <a:r>
              <a:rPr lang="en-US" sz="2800" noProof="1"/>
              <a:t>A set of useful properties containing data about the current </a:t>
            </a:r>
            <a:r>
              <a:rPr lang="en-US" sz="2800" b="1" noProof="1">
                <a:solidFill>
                  <a:schemeClr val="bg1"/>
                </a:solidFill>
              </a:rPr>
              <a:t>Request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ControllerContext </a:t>
            </a:r>
            <a:r>
              <a:rPr lang="en-US" sz="3000" noProof="1"/>
              <a:t>Properties: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ActionDescriptor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HttpContext (Request, Response)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ModelState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RouteData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ValidProviderFactories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C24DCA-00C4-4AC9-BBF3-99D27DD0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4F40C-DC0B-46D2-94DC-421F97A0F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5403D0-4D5E-4E9D-9CF8-2FA4A32A2F1E}"/>
              </a:ext>
            </a:extLst>
          </p:cNvPr>
          <p:cNvGrpSpPr/>
          <p:nvPr/>
        </p:nvGrpSpPr>
        <p:grpSpPr>
          <a:xfrm>
            <a:off x="6096000" y="3043227"/>
            <a:ext cx="5691298" cy="3353969"/>
            <a:chOff x="5473200" y="3086875"/>
            <a:chExt cx="5691298" cy="3353969"/>
          </a:xfrm>
        </p:grpSpPr>
        <p:pic>
          <p:nvPicPr>
            <p:cNvPr id="12" name="Graphic 11" descr="Cloud Computing">
              <a:extLst>
                <a:ext uri="{FF2B5EF4-FFF2-40B4-BE49-F238E27FC236}">
                  <a16:creationId xmlns:a16="http://schemas.microsoft.com/office/drawing/2014/main" id="{72C1B274-3FAE-4440-A6BD-9752A84E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7598" y="3086875"/>
              <a:ext cx="3122647" cy="3122647"/>
            </a:xfrm>
            <a:prstGeom prst="rect">
              <a:avLst/>
            </a:prstGeom>
          </p:spPr>
        </p:pic>
        <p:pic>
          <p:nvPicPr>
            <p:cNvPr id="14" name="Graphic 13" descr="Game controller">
              <a:extLst>
                <a:ext uri="{FF2B5EF4-FFF2-40B4-BE49-F238E27FC236}">
                  <a16:creationId xmlns:a16="http://schemas.microsoft.com/office/drawing/2014/main" id="{C0725151-1F1A-445F-84FD-DF26C2A2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27437" y="464819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Gears">
              <a:extLst>
                <a:ext uri="{FF2B5EF4-FFF2-40B4-BE49-F238E27FC236}">
                  <a16:creationId xmlns:a16="http://schemas.microsoft.com/office/drawing/2014/main" id="{5C540B29-CBBC-4DB4-9A73-89A9B7D6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6679" y="3778119"/>
              <a:ext cx="1321837" cy="1321837"/>
            </a:xfrm>
            <a:prstGeom prst="rect">
              <a:avLst/>
            </a:prstGeom>
          </p:spPr>
        </p:pic>
        <p:pic>
          <p:nvPicPr>
            <p:cNvPr id="20" name="Graphic 19" descr="Puzzle">
              <a:extLst>
                <a:ext uri="{FF2B5EF4-FFF2-40B4-BE49-F238E27FC236}">
                  <a16:creationId xmlns:a16="http://schemas.microsoft.com/office/drawing/2014/main" id="{6518618F-2AAA-44CC-8D0B-EB0A4882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673548">
              <a:off x="8981703" y="5187727"/>
              <a:ext cx="1225418" cy="1225418"/>
            </a:xfrm>
            <a:prstGeom prst="rect">
              <a:avLst/>
            </a:prstGeom>
          </p:spPr>
        </p:pic>
        <p:pic>
          <p:nvPicPr>
            <p:cNvPr id="22" name="Graphic 21" descr="Database">
              <a:extLst>
                <a:ext uri="{FF2B5EF4-FFF2-40B4-BE49-F238E27FC236}">
                  <a16:creationId xmlns:a16="http://schemas.microsoft.com/office/drawing/2014/main" id="{9D567EAC-E449-416C-8C63-58C354D0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50276" y="5027254"/>
              <a:ext cx="1413590" cy="1413590"/>
            </a:xfrm>
            <a:prstGeom prst="rect">
              <a:avLst/>
            </a:prstGeom>
          </p:spPr>
        </p:pic>
        <p:pic>
          <p:nvPicPr>
            <p:cNvPr id="24" name="Graphic 23" descr="User">
              <a:extLst>
                <a:ext uri="{FF2B5EF4-FFF2-40B4-BE49-F238E27FC236}">
                  <a16:creationId xmlns:a16="http://schemas.microsoft.com/office/drawing/2014/main" id="{677C486B-21F9-4D51-8C8B-AEA7CA981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0781" y="3526972"/>
              <a:ext cx="713601" cy="713601"/>
            </a:xfrm>
            <a:prstGeom prst="rect">
              <a:avLst/>
            </a:prstGeom>
          </p:spPr>
        </p:pic>
        <p:pic>
          <p:nvPicPr>
            <p:cNvPr id="26" name="Graphic 25" descr="World">
              <a:extLst>
                <a:ext uri="{FF2B5EF4-FFF2-40B4-BE49-F238E27FC236}">
                  <a16:creationId xmlns:a16="http://schemas.microsoft.com/office/drawing/2014/main" id="{6FED1E78-B471-4B2D-845E-3F3CAFFD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0675" y="3146511"/>
              <a:ext cx="1474522" cy="1474522"/>
            </a:xfrm>
            <a:prstGeom prst="rect">
              <a:avLst/>
            </a:prstGeom>
          </p:spPr>
        </p:pic>
        <p:pic>
          <p:nvPicPr>
            <p:cNvPr id="28" name="Graphic 27" descr="Filter">
              <a:extLst>
                <a:ext uri="{FF2B5EF4-FFF2-40B4-BE49-F238E27FC236}">
                  <a16:creationId xmlns:a16="http://schemas.microsoft.com/office/drawing/2014/main" id="{E805EF73-4BD0-42AC-A680-35CA8779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857543" y="4319260"/>
              <a:ext cx="1306955" cy="1306955"/>
            </a:xfrm>
            <a:prstGeom prst="rect">
              <a:avLst/>
            </a:prstGeom>
          </p:spPr>
        </p:pic>
        <p:pic>
          <p:nvPicPr>
            <p:cNvPr id="32" name="Graphic 31" descr="Download">
              <a:extLst>
                <a:ext uri="{FF2B5EF4-FFF2-40B4-BE49-F238E27FC236}">
                  <a16:creationId xmlns:a16="http://schemas.microsoft.com/office/drawing/2014/main" id="{8F823412-314F-45B3-A937-E75BE8C58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473200" y="5075933"/>
              <a:ext cx="1360953" cy="1360953"/>
            </a:xfrm>
            <a:prstGeom prst="rect">
              <a:avLst/>
            </a:prstGeom>
          </p:spPr>
        </p:pic>
        <p:pic>
          <p:nvPicPr>
            <p:cNvPr id="34" name="Graphic 33" descr="Plug">
              <a:extLst>
                <a:ext uri="{FF2B5EF4-FFF2-40B4-BE49-F238E27FC236}">
                  <a16:creationId xmlns:a16="http://schemas.microsoft.com/office/drawing/2014/main" id="{6A7ED29F-8633-4279-929F-F144558B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6200000">
              <a:off x="5768034" y="4209299"/>
              <a:ext cx="1229690" cy="1229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6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04F092-2816-4AD0-9ECF-E59085546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428950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</a:t>
            </a:r>
            <a:r>
              <a:rPr lang="en-US" sz="3000" dirty="0"/>
              <a:t> uses the </a:t>
            </a:r>
            <a:r>
              <a:rPr lang="en-US" sz="3000" b="1" dirty="0">
                <a:solidFill>
                  <a:schemeClr val="bg1"/>
                </a:solidFill>
              </a:rPr>
              <a:t>Configure()</a:t>
            </a:r>
            <a:r>
              <a:rPr lang="en-US" sz="3000" dirty="0"/>
              <a:t> </a:t>
            </a:r>
            <a:r>
              <a:rPr lang="en-US" sz="3000" noProof="1"/>
              <a:t>method in the </a:t>
            </a:r>
            <a:r>
              <a:rPr lang="en-US" sz="3000" b="1" noProof="1">
                <a:solidFill>
                  <a:schemeClr val="bg1"/>
                </a:solidFill>
              </a:rPr>
              <a:t>StartUp.cs </a:t>
            </a:r>
            <a:r>
              <a:rPr lang="en-US" sz="3000" noProof="1"/>
              <a:t>to:</a:t>
            </a:r>
          </a:p>
          <a:p>
            <a:pPr lvl="1"/>
            <a:r>
              <a:rPr lang="en-US" sz="3000" dirty="0"/>
              <a:t>Configure the HTTP Request Pipeline</a:t>
            </a:r>
          </a:p>
          <a:p>
            <a:pPr lvl="1"/>
            <a:r>
              <a:rPr lang="en-US" sz="3000" dirty="0"/>
              <a:t>Define behavior for different environments</a:t>
            </a:r>
            <a:endParaRPr lang="bg-BG" sz="3000" dirty="0"/>
          </a:p>
          <a:p>
            <a:pPr lvl="1"/>
            <a:r>
              <a:rPr lang="en-US" sz="3000" dirty="0"/>
              <a:t>This is done using the </a:t>
            </a:r>
            <a:r>
              <a:rPr lang="en-US" sz="3000" b="1" noProof="1">
                <a:solidFill>
                  <a:schemeClr val="bg1"/>
                </a:solidFill>
              </a:rPr>
              <a:t>IApplicationBuilder</a:t>
            </a:r>
            <a:r>
              <a:rPr lang="en-US" sz="3000" dirty="0"/>
              <a:t> and </a:t>
            </a:r>
            <a:r>
              <a:rPr lang="en-US" sz="3000" b="1" noProof="1">
                <a:solidFill>
                  <a:schemeClr val="bg1"/>
                </a:solidFill>
              </a:rPr>
              <a:t>IHostingEnvironment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69ADC-104A-4642-AF88-C6DE9179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FFD1F-A580-40FF-9F41-B4682AE6CA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159124A-19A3-4D3F-B28F-0B77A4E22DC3}"/>
              </a:ext>
            </a:extLst>
          </p:cNvPr>
          <p:cNvSpPr txBox="1">
            <a:spLocks/>
          </p:cNvSpPr>
          <p:nvPr/>
        </p:nvSpPr>
        <p:spPr>
          <a:xfrm>
            <a:off x="819699" y="3625075"/>
            <a:ext cx="10552601" cy="292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IApplicationBuilder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app,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IHostingEnvironment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env)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env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IsDevelopment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 {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UseDeveloperExceptionPage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}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else {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UseExceptionHandler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("/Error"); }</a:t>
            </a:r>
            <a:endParaRPr lang="bg-BG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UseHttpsRedirection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UseStaticFiles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UseCookiePolicy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UseMvcWithDefaultRoute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23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2BBDCE-4A25-487D-BE83-DA3BB2D27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214786"/>
            <a:ext cx="11818096" cy="55424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Software Deployment </a:t>
            </a:r>
            <a:r>
              <a:rPr lang="en-US" sz="3000" dirty="0"/>
              <a:t>is usually distributed into several </a:t>
            </a:r>
            <a:r>
              <a:rPr lang="en-US" sz="3000" b="1" dirty="0">
                <a:solidFill>
                  <a:schemeClr val="bg1"/>
                </a:solidFill>
              </a:rPr>
              <a:t>environments</a:t>
            </a:r>
          </a:p>
          <a:p>
            <a:pPr lvl="1"/>
            <a:r>
              <a:rPr lang="en-US" sz="2800" dirty="0"/>
              <a:t>Multi-stage deployment is a </a:t>
            </a:r>
            <a:r>
              <a:rPr lang="en-US" sz="2800" b="1" dirty="0">
                <a:solidFill>
                  <a:schemeClr val="bg1"/>
                </a:solidFill>
              </a:rPr>
              <a:t>MUST</a:t>
            </a:r>
            <a:r>
              <a:rPr lang="en-US" sz="2800" dirty="0"/>
              <a:t> in Enterprise applications</a:t>
            </a:r>
          </a:p>
          <a:p>
            <a:pPr lvl="1"/>
            <a:r>
              <a:rPr lang="en-US" sz="2800" dirty="0"/>
              <a:t>A </a:t>
            </a:r>
            <a:r>
              <a:rPr lang="en-US" sz="2800" b="1" dirty="0">
                <a:solidFill>
                  <a:schemeClr val="bg1"/>
                </a:solidFill>
              </a:rPr>
              <a:t>computer system </a:t>
            </a:r>
            <a:r>
              <a:rPr lang="en-US" sz="2800" dirty="0"/>
              <a:t>(</a:t>
            </a:r>
            <a:r>
              <a:rPr lang="en-US" sz="2800" b="1" dirty="0">
                <a:solidFill>
                  <a:schemeClr val="bg1"/>
                </a:solidFill>
              </a:rPr>
              <a:t>real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chemeClr val="bg1"/>
                </a:solidFill>
              </a:rPr>
              <a:t>virtual</a:t>
            </a:r>
            <a:r>
              <a:rPr lang="en-US" sz="2800" dirty="0"/>
              <a:t>) which runs your software</a:t>
            </a:r>
          </a:p>
          <a:p>
            <a:pPr lvl="1"/>
            <a:r>
              <a:rPr lang="en-US" sz="2800" dirty="0"/>
              <a:t>May include tasks which run on it (like </a:t>
            </a:r>
            <a:r>
              <a:rPr lang="en-US" sz="2800" b="1" dirty="0">
                <a:solidFill>
                  <a:schemeClr val="bg1"/>
                </a:solidFill>
              </a:rPr>
              <a:t>Unit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chemeClr val="bg1"/>
                </a:solidFill>
              </a:rPr>
              <a:t>End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bg1"/>
                </a:solidFill>
              </a:rPr>
              <a:t>to</a:t>
            </a:r>
            <a:r>
              <a:rPr lang="en-US" sz="2800" dirty="0"/>
              <a:t>-</a:t>
            </a:r>
            <a:r>
              <a:rPr lang="en-US" sz="2800" b="1" dirty="0">
                <a:solidFill>
                  <a:schemeClr val="bg1"/>
                </a:solidFill>
              </a:rPr>
              <a:t>End</a:t>
            </a:r>
            <a:r>
              <a:rPr lang="en-US" sz="2800" dirty="0"/>
              <a:t> tests)</a:t>
            </a:r>
          </a:p>
          <a:p>
            <a:r>
              <a:rPr lang="en-US" sz="3000" dirty="0"/>
              <a:t>Most environment architectures use the following environments: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Dev</a:t>
            </a:r>
            <a:r>
              <a:rPr lang="en-US" sz="2800" dirty="0"/>
              <a:t> – Where the program or component is developed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Test</a:t>
            </a:r>
            <a:r>
              <a:rPr lang="en-US" sz="2800" dirty="0"/>
              <a:t> – Where the product (component) is tested &amp; verified by developers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Stage</a:t>
            </a:r>
            <a:r>
              <a:rPr lang="en-US" sz="2800" dirty="0"/>
              <a:t> – Where the customer tests if the product meets their expectations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Production</a:t>
            </a:r>
            <a:r>
              <a:rPr lang="en-US" sz="2800" dirty="0"/>
              <a:t> – Where the product is made available to all users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5C3FA47-2131-42B3-8946-39AEE87F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Environments</a:t>
            </a:r>
          </a:p>
        </p:txBody>
      </p:sp>
    </p:spTree>
    <p:extLst>
      <p:ext uri="{BB962C8B-B14F-4D97-AF65-F5344CB8AC3E}">
        <p14:creationId xmlns:p14="http://schemas.microsoft.com/office/powerpoint/2010/main" val="257297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6757</TotalTime>
  <Words>2705</Words>
  <Application>Microsoft Office PowerPoint</Application>
  <PresentationFormat>Widescreen</PresentationFormat>
  <Paragraphs>640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Application Flow, Filters &amp; Middleware</vt:lpstr>
      <vt:lpstr>Table of Contents</vt:lpstr>
      <vt:lpstr>Have a Question?</vt:lpstr>
      <vt:lpstr>PowerPoint Presentation</vt:lpstr>
      <vt:lpstr>Application Fundamentals</vt:lpstr>
      <vt:lpstr>MVC Request Lifecycle</vt:lpstr>
      <vt:lpstr>Controller Context</vt:lpstr>
      <vt:lpstr>Application Fundamentals</vt:lpstr>
      <vt:lpstr>Application Environments</vt:lpstr>
      <vt:lpstr>ASP.NET Core Environments</vt:lpstr>
      <vt:lpstr>Application Configuration</vt:lpstr>
      <vt:lpstr>Application Configuration</vt:lpstr>
      <vt:lpstr>Application Services Configuration</vt:lpstr>
      <vt:lpstr>Application Services Configuration</vt:lpstr>
      <vt:lpstr>PowerPoint Presentation</vt:lpstr>
      <vt:lpstr>Logging</vt:lpstr>
      <vt:lpstr>Logging</vt:lpstr>
      <vt:lpstr>Logging</vt:lpstr>
      <vt:lpstr>Logging</vt:lpstr>
      <vt:lpstr>Logging</vt:lpstr>
      <vt:lpstr>PowerPoint Presentation</vt:lpstr>
      <vt:lpstr>Error Handling</vt:lpstr>
      <vt:lpstr>Error Handling (Developer Exception Page)</vt:lpstr>
      <vt:lpstr>Error Handling (Status Code Pages)</vt:lpstr>
      <vt:lpstr>Error Handling (Custom Error Handler)</vt:lpstr>
      <vt:lpstr>PowerPoint Presentation</vt:lpstr>
      <vt:lpstr>Middleware</vt:lpstr>
      <vt:lpstr>Request Delegates</vt:lpstr>
      <vt:lpstr>Request Delegates</vt:lpstr>
      <vt:lpstr>Creating your own Middleware (inline)</vt:lpstr>
      <vt:lpstr>Creating your own Middleware (class)</vt:lpstr>
      <vt:lpstr>Creating your own Middleware (class) (2)</vt:lpstr>
      <vt:lpstr>Built-in Middleware</vt:lpstr>
      <vt:lpstr>Built-in Middleware (2)</vt:lpstr>
      <vt:lpstr>PowerPoint Presentation</vt:lpstr>
      <vt:lpstr>Filters</vt:lpstr>
      <vt:lpstr>Filters</vt:lpstr>
      <vt:lpstr>Filters</vt:lpstr>
      <vt:lpstr>Implementing Custom Filters</vt:lpstr>
      <vt:lpstr>Adding Filters to the Pipeline (Global)</vt:lpstr>
      <vt:lpstr>Filter Attributes</vt:lpstr>
      <vt:lpstr>Filter Attributes</vt:lpstr>
      <vt:lpstr>Filter Attributes</vt:lpstr>
      <vt:lpstr>Filter Dependency Injection</vt:lpstr>
      <vt:lpstr>Filter Dependency Injection</vt:lpstr>
      <vt:lpstr>Type Filter</vt:lpstr>
      <vt:lpstr>Service Filter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1906</cp:revision>
  <dcterms:created xsi:type="dcterms:W3CDTF">2018-05-23T13:08:44Z</dcterms:created>
  <dcterms:modified xsi:type="dcterms:W3CDTF">2018-11-13T15:47:57Z</dcterms:modified>
</cp:coreProperties>
</file>